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729" r:id="rId2"/>
    <p:sldId id="311" r:id="rId3"/>
    <p:sldId id="754" r:id="rId4"/>
    <p:sldId id="317" r:id="rId5"/>
    <p:sldId id="316" r:id="rId6"/>
    <p:sldId id="264" r:id="rId7"/>
    <p:sldId id="265" r:id="rId8"/>
    <p:sldId id="266" r:id="rId9"/>
    <p:sldId id="321" r:id="rId10"/>
    <p:sldId id="269" r:id="rId11"/>
    <p:sldId id="323" r:id="rId12"/>
    <p:sldId id="272" r:id="rId13"/>
    <p:sldId id="314" r:id="rId14"/>
    <p:sldId id="322" r:id="rId15"/>
    <p:sldId id="327" r:id="rId16"/>
    <p:sldId id="330" r:id="rId17"/>
    <p:sldId id="331" r:id="rId18"/>
    <p:sldId id="332" r:id="rId19"/>
    <p:sldId id="732" r:id="rId20"/>
    <p:sldId id="733" r:id="rId21"/>
    <p:sldId id="516" r:id="rId22"/>
    <p:sldId id="405" r:id="rId23"/>
    <p:sldId id="456" r:id="rId24"/>
    <p:sldId id="457" r:id="rId25"/>
    <p:sldId id="414" r:id="rId26"/>
    <p:sldId id="335" r:id="rId27"/>
    <p:sldId id="339" r:id="rId28"/>
    <p:sldId id="734" r:id="rId29"/>
    <p:sldId id="735" r:id="rId30"/>
    <p:sldId id="342" r:id="rId31"/>
    <p:sldId id="736" r:id="rId32"/>
    <p:sldId id="737" r:id="rId33"/>
    <p:sldId id="488" r:id="rId34"/>
    <p:sldId id="345" r:id="rId35"/>
    <p:sldId id="489" r:id="rId36"/>
    <p:sldId id="490" r:id="rId37"/>
    <p:sldId id="491" r:id="rId38"/>
    <p:sldId id="492" r:id="rId39"/>
    <p:sldId id="493" r:id="rId40"/>
    <p:sldId id="494" r:id="rId41"/>
    <p:sldId id="495" r:id="rId42"/>
    <p:sldId id="496" r:id="rId43"/>
    <p:sldId id="497" r:id="rId44"/>
    <p:sldId id="499" r:id="rId45"/>
    <p:sldId id="498" r:id="rId46"/>
    <p:sldId id="500" r:id="rId47"/>
    <p:sldId id="502" r:id="rId48"/>
    <p:sldId id="697" r:id="rId49"/>
    <p:sldId id="504" r:id="rId50"/>
    <p:sldId id="698" r:id="rId51"/>
    <p:sldId id="699" r:id="rId52"/>
    <p:sldId id="700" r:id="rId53"/>
    <p:sldId id="701" r:id="rId54"/>
    <p:sldId id="702" r:id="rId55"/>
    <p:sldId id="703" r:id="rId56"/>
    <p:sldId id="704" r:id="rId57"/>
    <p:sldId id="705" r:id="rId58"/>
    <p:sldId id="707" r:id="rId59"/>
    <p:sldId id="391" r:id="rId60"/>
    <p:sldId id="738" r:id="rId61"/>
    <p:sldId id="393" r:id="rId62"/>
    <p:sldId id="739" r:id="rId63"/>
    <p:sldId id="395" r:id="rId64"/>
    <p:sldId id="740" r:id="rId65"/>
    <p:sldId id="396" r:id="rId66"/>
    <p:sldId id="710" r:id="rId67"/>
    <p:sldId id="397" r:id="rId68"/>
    <p:sldId id="741" r:id="rId69"/>
    <p:sldId id="742" r:id="rId70"/>
    <p:sldId id="298" r:id="rId71"/>
    <p:sldId id="712" r:id="rId72"/>
    <p:sldId id="713" r:id="rId73"/>
    <p:sldId id="743" r:id="rId74"/>
    <p:sldId id="744" r:id="rId75"/>
    <p:sldId id="454" r:id="rId76"/>
    <p:sldId id="745" r:id="rId77"/>
    <p:sldId id="753" r:id="rId78"/>
    <p:sldId id="501" r:id="rId79"/>
    <p:sldId id="360" r:id="rId80"/>
    <p:sldId id="362" r:id="rId81"/>
    <p:sldId id="361" r:id="rId82"/>
    <p:sldId id="346" r:id="rId83"/>
    <p:sldId id="747" r:id="rId84"/>
    <p:sldId id="748" r:id="rId85"/>
    <p:sldId id="749" r:id="rId86"/>
    <p:sldId id="427" r:id="rId87"/>
    <p:sldId id="351" r:id="rId88"/>
    <p:sldId id="352" r:id="rId89"/>
    <p:sldId id="750" r:id="rId90"/>
    <p:sldId id="730" r:id="rId91"/>
    <p:sldId id="273" r:id="rId92"/>
    <p:sldId id="751" r:id="rId93"/>
    <p:sldId id="325" r:id="rId94"/>
    <p:sldId id="357" r:id="rId9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isiogov352@outlook.com" initials="" lastIdx="1" clrIdx="0">
    <p:extLst>
      <p:ext uri="{19B8F6BF-5375-455C-9EA6-DF929625EA0E}">
        <p15:presenceInfo xmlns:p15="http://schemas.microsoft.com/office/powerpoint/2012/main" userId="8af26de1ef04c0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85" d="100"/>
          <a:sy n="85" d="100"/>
        </p:scale>
        <p:origin x="3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5EF41-49F0-4F98-84EA-EC4A2E641134}" type="doc">
      <dgm:prSet loTypeId="urn:microsoft.com/office/officeart/2011/layout/HexagonRadial#4" loCatId="cycle" qsTypeId="urn:microsoft.com/office/officeart/2005/8/quickstyle/simple1" qsCatId="simple" csTypeId="urn:microsoft.com/office/officeart/2005/8/colors/colorful5" csCatId="colorful" phldr="1"/>
      <dgm:spPr/>
      <dgm:t>
        <a:bodyPr/>
        <a:lstStyle/>
        <a:p>
          <a:endParaRPr lang="en-CY"/>
        </a:p>
      </dgm:t>
    </dgm:pt>
    <dgm:pt modelId="{449FDCD9-4E41-44B5-9417-1A84F42C75D6}">
      <dgm:prSet phldrT="[Text]"/>
      <dgm:spPr/>
      <dgm:t>
        <a:bodyPr/>
        <a:lstStyle/>
        <a:p>
          <a:r>
            <a:rPr lang="el-GR" b="1" dirty="0"/>
            <a:t>ΕΡΓΑΣΙΑ/ΑΓΟΡΑ ΕΡΓΑΣΙΑΣ</a:t>
          </a:r>
          <a:endParaRPr lang="en-CY" b="1" dirty="0"/>
        </a:p>
      </dgm:t>
    </dgm:pt>
    <dgm:pt modelId="{4157E74F-0BA9-495C-8F6A-6367A924E0A8}" type="parTrans" cxnId="{2892FD58-EC24-4E91-8544-4C02981B1E10}">
      <dgm:prSet/>
      <dgm:spPr/>
      <dgm:t>
        <a:bodyPr/>
        <a:lstStyle/>
        <a:p>
          <a:endParaRPr lang="en-CY"/>
        </a:p>
      </dgm:t>
    </dgm:pt>
    <dgm:pt modelId="{910A9302-B2E9-453E-A477-DAA1A55359F2}" type="sibTrans" cxnId="{2892FD58-EC24-4E91-8544-4C02981B1E10}">
      <dgm:prSet/>
      <dgm:spPr/>
      <dgm:t>
        <a:bodyPr/>
        <a:lstStyle/>
        <a:p>
          <a:endParaRPr lang="en-CY"/>
        </a:p>
      </dgm:t>
    </dgm:pt>
    <dgm:pt modelId="{DF2F2F40-9D7D-4653-ACAB-CC00AA03B8DE}">
      <dgm:prSet phldrT="[Text]"/>
      <dgm:spPr/>
      <dgm:t>
        <a:bodyPr/>
        <a:lstStyle/>
        <a:p>
          <a:r>
            <a:rPr lang="el-GR" b="1" dirty="0"/>
            <a:t>Εργατικό Δυναμικό</a:t>
          </a:r>
          <a:endParaRPr lang="en-CY" b="1" dirty="0"/>
        </a:p>
      </dgm:t>
    </dgm:pt>
    <dgm:pt modelId="{954FF7AF-B2FD-43F0-A1AD-C917347577DA}" type="parTrans" cxnId="{A2494E09-A791-422E-AD5A-01AC2A08E4C8}">
      <dgm:prSet/>
      <dgm:spPr/>
      <dgm:t>
        <a:bodyPr/>
        <a:lstStyle/>
        <a:p>
          <a:endParaRPr lang="en-CY"/>
        </a:p>
      </dgm:t>
    </dgm:pt>
    <dgm:pt modelId="{C7378382-8AF6-4F48-A362-E7D53734D0B9}" type="sibTrans" cxnId="{A2494E09-A791-422E-AD5A-01AC2A08E4C8}">
      <dgm:prSet/>
      <dgm:spPr/>
      <dgm:t>
        <a:bodyPr/>
        <a:lstStyle/>
        <a:p>
          <a:endParaRPr lang="en-CY"/>
        </a:p>
      </dgm:t>
    </dgm:pt>
    <dgm:pt modelId="{452AE43D-558C-4601-B1E9-D7F5525CFAD6}">
      <dgm:prSet phldrT="[Text]"/>
      <dgm:spPr/>
      <dgm:t>
        <a:bodyPr/>
        <a:lstStyle/>
        <a:p>
          <a:r>
            <a:rPr lang="el-GR" b="1" dirty="0"/>
            <a:t>Οικονομικά Ενεργός Πληθυσμός/Μη οικονομικά ενεργός πληθυσμός</a:t>
          </a:r>
          <a:endParaRPr lang="en-CY" b="1" dirty="0"/>
        </a:p>
      </dgm:t>
    </dgm:pt>
    <dgm:pt modelId="{96BF48E5-8800-4DDC-86C6-C0D989C4EBA7}" type="parTrans" cxnId="{E4A748B6-23FF-44AD-8853-9AE01303BA1C}">
      <dgm:prSet/>
      <dgm:spPr/>
      <dgm:t>
        <a:bodyPr/>
        <a:lstStyle/>
        <a:p>
          <a:endParaRPr lang="en-CY"/>
        </a:p>
      </dgm:t>
    </dgm:pt>
    <dgm:pt modelId="{93897A92-3E38-43E8-93DB-36178804848B}" type="sibTrans" cxnId="{E4A748B6-23FF-44AD-8853-9AE01303BA1C}">
      <dgm:prSet/>
      <dgm:spPr/>
      <dgm:t>
        <a:bodyPr/>
        <a:lstStyle/>
        <a:p>
          <a:endParaRPr lang="en-CY"/>
        </a:p>
      </dgm:t>
    </dgm:pt>
    <dgm:pt modelId="{E981A022-7680-4517-9DC8-CF2A118DB1BC}">
      <dgm:prSet phldrT="[Text]"/>
      <dgm:spPr/>
      <dgm:t>
        <a:bodyPr/>
        <a:lstStyle/>
        <a:p>
          <a:r>
            <a:rPr lang="el-GR" b="1" dirty="0"/>
            <a:t>Απασχολούμενοι </a:t>
          </a:r>
        </a:p>
      </dgm:t>
    </dgm:pt>
    <dgm:pt modelId="{D6FF9A4B-368A-424C-B862-38E91BA90094}" type="parTrans" cxnId="{7CFB5786-D431-4309-BE2E-FBECD1A48DD8}">
      <dgm:prSet/>
      <dgm:spPr/>
      <dgm:t>
        <a:bodyPr/>
        <a:lstStyle/>
        <a:p>
          <a:endParaRPr lang="en-CY"/>
        </a:p>
      </dgm:t>
    </dgm:pt>
    <dgm:pt modelId="{0119C961-E54C-48A1-BB7A-87A349B7D5A3}" type="sibTrans" cxnId="{7CFB5786-D431-4309-BE2E-FBECD1A48DD8}">
      <dgm:prSet/>
      <dgm:spPr/>
      <dgm:t>
        <a:bodyPr/>
        <a:lstStyle/>
        <a:p>
          <a:endParaRPr lang="en-CY"/>
        </a:p>
      </dgm:t>
    </dgm:pt>
    <dgm:pt modelId="{22B527DD-BDB8-421B-851C-C96BD2127415}">
      <dgm:prSet phldrT="[Text]"/>
      <dgm:spPr/>
      <dgm:t>
        <a:bodyPr/>
        <a:lstStyle/>
        <a:p>
          <a:r>
            <a:rPr lang="el-GR" b="1" dirty="0"/>
            <a:t>Απασχολησιμότητα</a:t>
          </a:r>
          <a:endParaRPr lang="en-CY" b="1" dirty="0"/>
        </a:p>
      </dgm:t>
    </dgm:pt>
    <dgm:pt modelId="{A5259A83-8180-4F99-AB66-F4C562A24FBD}" type="parTrans" cxnId="{336E0BE2-113A-4BC1-B3BF-0E6BD5D902E1}">
      <dgm:prSet/>
      <dgm:spPr/>
      <dgm:t>
        <a:bodyPr/>
        <a:lstStyle/>
        <a:p>
          <a:endParaRPr lang="en-CY"/>
        </a:p>
      </dgm:t>
    </dgm:pt>
    <dgm:pt modelId="{08CB28AE-91D2-4E76-94F2-DEB5A69C610C}" type="sibTrans" cxnId="{336E0BE2-113A-4BC1-B3BF-0E6BD5D902E1}">
      <dgm:prSet/>
      <dgm:spPr/>
      <dgm:t>
        <a:bodyPr/>
        <a:lstStyle/>
        <a:p>
          <a:endParaRPr lang="en-CY"/>
        </a:p>
      </dgm:t>
    </dgm:pt>
    <dgm:pt modelId="{D75E4C61-58A6-4131-9B4F-2DD2446F0864}">
      <dgm:prSet phldrT="[Text]"/>
      <dgm:spPr/>
      <dgm:t>
        <a:bodyPr/>
        <a:lstStyle/>
        <a:p>
          <a:r>
            <a:rPr lang="el-GR" b="1" dirty="0"/>
            <a:t>Παραγωγικότητα</a:t>
          </a:r>
          <a:endParaRPr lang="en-CY" b="1" dirty="0"/>
        </a:p>
      </dgm:t>
    </dgm:pt>
    <dgm:pt modelId="{D6CC3DA5-3E7B-4B10-BACC-4481CB0B1D87}" type="parTrans" cxnId="{6E05CE50-D236-47CD-9637-A934AB38C552}">
      <dgm:prSet/>
      <dgm:spPr/>
      <dgm:t>
        <a:bodyPr/>
        <a:lstStyle/>
        <a:p>
          <a:endParaRPr lang="en-CY"/>
        </a:p>
      </dgm:t>
    </dgm:pt>
    <dgm:pt modelId="{0679551D-6FA6-4EF6-9386-546FC7249369}" type="sibTrans" cxnId="{6E05CE50-D236-47CD-9637-A934AB38C552}">
      <dgm:prSet/>
      <dgm:spPr/>
      <dgm:t>
        <a:bodyPr/>
        <a:lstStyle/>
        <a:p>
          <a:endParaRPr lang="en-CY"/>
        </a:p>
      </dgm:t>
    </dgm:pt>
    <dgm:pt modelId="{8F77A08E-52B4-4B60-ACE8-504DA909A740}">
      <dgm:prSet phldrT="[Text]"/>
      <dgm:spPr/>
      <dgm:t>
        <a:bodyPr/>
        <a:lstStyle/>
        <a:p>
          <a:endParaRPr lang="en-US"/>
        </a:p>
      </dgm:t>
    </dgm:pt>
    <dgm:pt modelId="{5682C135-079F-4C4E-B28E-6C63F2641810}" type="parTrans" cxnId="{6C8C1297-5F4C-4DA4-A659-8E029EA61247}">
      <dgm:prSet/>
      <dgm:spPr/>
      <dgm:t>
        <a:bodyPr/>
        <a:lstStyle/>
        <a:p>
          <a:endParaRPr lang="en-CY"/>
        </a:p>
      </dgm:t>
    </dgm:pt>
    <dgm:pt modelId="{3ED2E044-AF9E-40F5-AED4-F3AD79A17340}" type="sibTrans" cxnId="{6C8C1297-5F4C-4DA4-A659-8E029EA61247}">
      <dgm:prSet/>
      <dgm:spPr/>
      <dgm:t>
        <a:bodyPr/>
        <a:lstStyle/>
        <a:p>
          <a:endParaRPr lang="en-CY"/>
        </a:p>
      </dgm:t>
    </dgm:pt>
    <dgm:pt modelId="{467C52D9-3136-4196-AC8D-B5D2EB429129}">
      <dgm:prSet/>
      <dgm:spPr/>
      <dgm:t>
        <a:bodyPr/>
        <a:lstStyle/>
        <a:p>
          <a:r>
            <a:rPr lang="el-GR" b="1" dirty="0"/>
            <a:t>Άνεργοι /Άεργοι</a:t>
          </a:r>
          <a:endParaRPr lang="en-CY" b="1" dirty="0"/>
        </a:p>
      </dgm:t>
    </dgm:pt>
    <dgm:pt modelId="{C8A83563-761C-4005-A602-5C610A914506}" type="parTrans" cxnId="{77EEE11A-26D8-4151-A643-221F3B6C9F2A}">
      <dgm:prSet/>
      <dgm:spPr/>
      <dgm:t>
        <a:bodyPr/>
        <a:lstStyle/>
        <a:p>
          <a:endParaRPr lang="en-CY"/>
        </a:p>
      </dgm:t>
    </dgm:pt>
    <dgm:pt modelId="{CE81A733-B075-4B48-8A66-916501BCB5FF}" type="sibTrans" cxnId="{77EEE11A-26D8-4151-A643-221F3B6C9F2A}">
      <dgm:prSet/>
      <dgm:spPr/>
      <dgm:t>
        <a:bodyPr/>
        <a:lstStyle/>
        <a:p>
          <a:endParaRPr lang="en-CY"/>
        </a:p>
      </dgm:t>
    </dgm:pt>
    <dgm:pt modelId="{0F8E6AF6-92AF-4D92-8FCC-9D3A794448E3}" type="pres">
      <dgm:prSet presAssocID="{27D5EF41-49F0-4F98-84EA-EC4A2E641134}" presName="Name0" presStyleCnt="0">
        <dgm:presLayoutVars>
          <dgm:chMax val="1"/>
          <dgm:chPref val="1"/>
          <dgm:dir/>
          <dgm:animOne val="branch"/>
          <dgm:animLvl val="lvl"/>
        </dgm:presLayoutVars>
      </dgm:prSet>
      <dgm:spPr/>
      <dgm:t>
        <a:bodyPr/>
        <a:lstStyle/>
        <a:p>
          <a:endParaRPr lang="en-US"/>
        </a:p>
      </dgm:t>
    </dgm:pt>
    <dgm:pt modelId="{9D47014F-5C1D-489E-9423-DAA25080C25C}" type="pres">
      <dgm:prSet presAssocID="{449FDCD9-4E41-44B5-9417-1A84F42C75D6}" presName="Parent" presStyleLbl="node0" presStyleIdx="0" presStyleCnt="1">
        <dgm:presLayoutVars>
          <dgm:chMax val="6"/>
          <dgm:chPref val="6"/>
        </dgm:presLayoutVars>
      </dgm:prSet>
      <dgm:spPr/>
      <dgm:t>
        <a:bodyPr/>
        <a:lstStyle/>
        <a:p>
          <a:endParaRPr lang="en-US"/>
        </a:p>
      </dgm:t>
    </dgm:pt>
    <dgm:pt modelId="{CF060776-EB3C-4B88-ADC2-6E643892EB3F}" type="pres">
      <dgm:prSet presAssocID="{DF2F2F40-9D7D-4653-ACAB-CC00AA03B8DE}" presName="Accent1" presStyleCnt="0"/>
      <dgm:spPr/>
    </dgm:pt>
    <dgm:pt modelId="{A3C7E3A1-2A52-442D-ADB8-2260C080DDEC}" type="pres">
      <dgm:prSet presAssocID="{DF2F2F40-9D7D-4653-ACAB-CC00AA03B8DE}" presName="Accent" presStyleLbl="bgShp" presStyleIdx="0" presStyleCnt="6"/>
      <dgm:spPr/>
    </dgm:pt>
    <dgm:pt modelId="{252E1BE8-9B30-4441-A44D-1371BBBC16AA}" type="pres">
      <dgm:prSet presAssocID="{DF2F2F40-9D7D-4653-ACAB-CC00AA03B8DE}" presName="Child1" presStyleLbl="node1" presStyleIdx="0" presStyleCnt="6">
        <dgm:presLayoutVars>
          <dgm:chMax val="0"/>
          <dgm:chPref val="0"/>
          <dgm:bulletEnabled val="1"/>
        </dgm:presLayoutVars>
      </dgm:prSet>
      <dgm:spPr/>
      <dgm:t>
        <a:bodyPr/>
        <a:lstStyle/>
        <a:p>
          <a:endParaRPr lang="en-US"/>
        </a:p>
      </dgm:t>
    </dgm:pt>
    <dgm:pt modelId="{EEAD8906-1FED-405B-B9ED-845DED3D42F8}" type="pres">
      <dgm:prSet presAssocID="{452AE43D-558C-4601-B1E9-D7F5525CFAD6}" presName="Accent2" presStyleCnt="0"/>
      <dgm:spPr/>
    </dgm:pt>
    <dgm:pt modelId="{786CFBFF-502A-4BD2-8391-9D8CA6A5026F}" type="pres">
      <dgm:prSet presAssocID="{452AE43D-558C-4601-B1E9-D7F5525CFAD6}" presName="Accent" presStyleLbl="bgShp" presStyleIdx="1" presStyleCnt="6"/>
      <dgm:spPr/>
    </dgm:pt>
    <dgm:pt modelId="{36306B5B-1755-4890-9EBE-03D509C8C0E4}" type="pres">
      <dgm:prSet presAssocID="{452AE43D-558C-4601-B1E9-D7F5525CFAD6}" presName="Child2" presStyleLbl="node1" presStyleIdx="1" presStyleCnt="6">
        <dgm:presLayoutVars>
          <dgm:chMax val="0"/>
          <dgm:chPref val="0"/>
          <dgm:bulletEnabled val="1"/>
        </dgm:presLayoutVars>
      </dgm:prSet>
      <dgm:spPr/>
      <dgm:t>
        <a:bodyPr/>
        <a:lstStyle/>
        <a:p>
          <a:endParaRPr lang="en-US"/>
        </a:p>
      </dgm:t>
    </dgm:pt>
    <dgm:pt modelId="{4D693024-99A9-4D1B-8632-AF38A66FFB34}" type="pres">
      <dgm:prSet presAssocID="{E981A022-7680-4517-9DC8-CF2A118DB1BC}" presName="Accent3" presStyleCnt="0"/>
      <dgm:spPr/>
    </dgm:pt>
    <dgm:pt modelId="{0377097F-24C3-422A-A47D-20CF9EB43274}" type="pres">
      <dgm:prSet presAssocID="{E981A022-7680-4517-9DC8-CF2A118DB1BC}" presName="Accent" presStyleLbl="bgShp" presStyleIdx="2" presStyleCnt="6"/>
      <dgm:spPr/>
    </dgm:pt>
    <dgm:pt modelId="{3BD0F98C-A2BC-4507-A4D3-D28442E97C08}" type="pres">
      <dgm:prSet presAssocID="{E981A022-7680-4517-9DC8-CF2A118DB1BC}" presName="Child3" presStyleLbl="node1" presStyleIdx="2" presStyleCnt="6">
        <dgm:presLayoutVars>
          <dgm:chMax val="0"/>
          <dgm:chPref val="0"/>
          <dgm:bulletEnabled val="1"/>
        </dgm:presLayoutVars>
      </dgm:prSet>
      <dgm:spPr/>
      <dgm:t>
        <a:bodyPr/>
        <a:lstStyle/>
        <a:p>
          <a:endParaRPr lang="en-US"/>
        </a:p>
      </dgm:t>
    </dgm:pt>
    <dgm:pt modelId="{CA671878-7EC7-4C27-9FBD-D2A3195252CD}" type="pres">
      <dgm:prSet presAssocID="{467C52D9-3136-4196-AC8D-B5D2EB429129}" presName="Accent4" presStyleCnt="0"/>
      <dgm:spPr/>
    </dgm:pt>
    <dgm:pt modelId="{F2B25BD4-7E7A-4D9E-AC9B-2046B261F91E}" type="pres">
      <dgm:prSet presAssocID="{467C52D9-3136-4196-AC8D-B5D2EB429129}" presName="Accent" presStyleLbl="bgShp" presStyleIdx="3" presStyleCnt="6"/>
      <dgm:spPr/>
    </dgm:pt>
    <dgm:pt modelId="{C5E606ED-92CF-43FC-A7F6-BFE8F15B0C96}" type="pres">
      <dgm:prSet presAssocID="{467C52D9-3136-4196-AC8D-B5D2EB429129}" presName="Child4" presStyleLbl="node1" presStyleIdx="3" presStyleCnt="6">
        <dgm:presLayoutVars>
          <dgm:chMax val="0"/>
          <dgm:chPref val="0"/>
          <dgm:bulletEnabled val="1"/>
        </dgm:presLayoutVars>
      </dgm:prSet>
      <dgm:spPr/>
      <dgm:t>
        <a:bodyPr/>
        <a:lstStyle/>
        <a:p>
          <a:endParaRPr lang="en-US"/>
        </a:p>
      </dgm:t>
    </dgm:pt>
    <dgm:pt modelId="{CE583530-0A2A-46CF-B559-E618315F4510}" type="pres">
      <dgm:prSet presAssocID="{22B527DD-BDB8-421B-851C-C96BD2127415}" presName="Accent5" presStyleCnt="0"/>
      <dgm:spPr/>
    </dgm:pt>
    <dgm:pt modelId="{1646039D-CF83-4C88-A583-E63E3CE42D10}" type="pres">
      <dgm:prSet presAssocID="{22B527DD-BDB8-421B-851C-C96BD2127415}" presName="Accent" presStyleLbl="bgShp" presStyleIdx="4" presStyleCnt="6"/>
      <dgm:spPr/>
    </dgm:pt>
    <dgm:pt modelId="{3AEDB439-C3EC-44B6-BB2A-B1B27A0AE430}" type="pres">
      <dgm:prSet presAssocID="{22B527DD-BDB8-421B-851C-C96BD2127415}" presName="Child5" presStyleLbl="node1" presStyleIdx="4" presStyleCnt="6">
        <dgm:presLayoutVars>
          <dgm:chMax val="0"/>
          <dgm:chPref val="0"/>
          <dgm:bulletEnabled val="1"/>
        </dgm:presLayoutVars>
      </dgm:prSet>
      <dgm:spPr/>
      <dgm:t>
        <a:bodyPr/>
        <a:lstStyle/>
        <a:p>
          <a:endParaRPr lang="en-US"/>
        </a:p>
      </dgm:t>
    </dgm:pt>
    <dgm:pt modelId="{9015CDC0-A996-4BE6-ABC5-94407C157E20}" type="pres">
      <dgm:prSet presAssocID="{D75E4C61-58A6-4131-9B4F-2DD2446F0864}" presName="Accent6" presStyleCnt="0"/>
      <dgm:spPr/>
    </dgm:pt>
    <dgm:pt modelId="{BCA00DB0-A156-4B05-A194-31E0ED5207E2}" type="pres">
      <dgm:prSet presAssocID="{D75E4C61-58A6-4131-9B4F-2DD2446F0864}" presName="Accent" presStyleLbl="bgShp" presStyleIdx="5" presStyleCnt="6"/>
      <dgm:spPr/>
    </dgm:pt>
    <dgm:pt modelId="{0B4EF8FB-83E2-4EA3-990B-0551B5686CD2}" type="pres">
      <dgm:prSet presAssocID="{D75E4C61-58A6-4131-9B4F-2DD2446F0864}" presName="Child6" presStyleLbl="node1" presStyleIdx="5" presStyleCnt="6">
        <dgm:presLayoutVars>
          <dgm:chMax val="0"/>
          <dgm:chPref val="0"/>
          <dgm:bulletEnabled val="1"/>
        </dgm:presLayoutVars>
      </dgm:prSet>
      <dgm:spPr/>
      <dgm:t>
        <a:bodyPr/>
        <a:lstStyle/>
        <a:p>
          <a:endParaRPr lang="en-US"/>
        </a:p>
      </dgm:t>
    </dgm:pt>
  </dgm:ptLst>
  <dgm:cxnLst>
    <dgm:cxn modelId="{BB697EEF-6630-4B86-9F19-06BCDB6B911B}" type="presOf" srcId="{27D5EF41-49F0-4F98-84EA-EC4A2E641134}" destId="{0F8E6AF6-92AF-4D92-8FCC-9D3A794448E3}" srcOrd="0" destOrd="0" presId="urn:microsoft.com/office/officeart/2011/layout/HexagonRadial#4"/>
    <dgm:cxn modelId="{1816DD7D-1C49-45F1-BCB6-7E733955423D}" type="presOf" srcId="{449FDCD9-4E41-44B5-9417-1A84F42C75D6}" destId="{9D47014F-5C1D-489E-9423-DAA25080C25C}" srcOrd="0" destOrd="0" presId="urn:microsoft.com/office/officeart/2011/layout/HexagonRadial#4"/>
    <dgm:cxn modelId="{2892FD58-EC24-4E91-8544-4C02981B1E10}" srcId="{27D5EF41-49F0-4F98-84EA-EC4A2E641134}" destId="{449FDCD9-4E41-44B5-9417-1A84F42C75D6}" srcOrd="0" destOrd="0" parTransId="{4157E74F-0BA9-495C-8F6A-6367A924E0A8}" sibTransId="{910A9302-B2E9-453E-A477-DAA1A55359F2}"/>
    <dgm:cxn modelId="{336E0BE2-113A-4BC1-B3BF-0E6BD5D902E1}" srcId="{449FDCD9-4E41-44B5-9417-1A84F42C75D6}" destId="{22B527DD-BDB8-421B-851C-C96BD2127415}" srcOrd="4" destOrd="0" parTransId="{A5259A83-8180-4F99-AB66-F4C562A24FBD}" sibTransId="{08CB28AE-91D2-4E76-94F2-DEB5A69C610C}"/>
    <dgm:cxn modelId="{BAEEA2D5-D7E0-462E-BBAE-75CA513BAB25}" type="presOf" srcId="{22B527DD-BDB8-421B-851C-C96BD2127415}" destId="{3AEDB439-C3EC-44B6-BB2A-B1B27A0AE430}" srcOrd="0" destOrd="0" presId="urn:microsoft.com/office/officeart/2011/layout/HexagonRadial#4"/>
    <dgm:cxn modelId="{24CF4821-78D8-417F-868C-6D68DD1D0E5E}" type="presOf" srcId="{467C52D9-3136-4196-AC8D-B5D2EB429129}" destId="{C5E606ED-92CF-43FC-A7F6-BFE8F15B0C96}" srcOrd="0" destOrd="0" presId="urn:microsoft.com/office/officeart/2011/layout/HexagonRadial#4"/>
    <dgm:cxn modelId="{E4A748B6-23FF-44AD-8853-9AE01303BA1C}" srcId="{449FDCD9-4E41-44B5-9417-1A84F42C75D6}" destId="{452AE43D-558C-4601-B1E9-D7F5525CFAD6}" srcOrd="1" destOrd="0" parTransId="{96BF48E5-8800-4DDC-86C6-C0D989C4EBA7}" sibTransId="{93897A92-3E38-43E8-93DB-36178804848B}"/>
    <dgm:cxn modelId="{0A5CBE59-CDDD-48FE-8943-EC5F505157C1}" type="presOf" srcId="{DF2F2F40-9D7D-4653-ACAB-CC00AA03B8DE}" destId="{252E1BE8-9B30-4441-A44D-1371BBBC16AA}" srcOrd="0" destOrd="0" presId="urn:microsoft.com/office/officeart/2011/layout/HexagonRadial#4"/>
    <dgm:cxn modelId="{BAA9F87E-BB4C-4339-B8EE-E1D38AFA69AA}" type="presOf" srcId="{452AE43D-558C-4601-B1E9-D7F5525CFAD6}" destId="{36306B5B-1755-4890-9EBE-03D509C8C0E4}" srcOrd="0" destOrd="0" presId="urn:microsoft.com/office/officeart/2011/layout/HexagonRadial#4"/>
    <dgm:cxn modelId="{7CFB5786-D431-4309-BE2E-FBECD1A48DD8}" srcId="{449FDCD9-4E41-44B5-9417-1A84F42C75D6}" destId="{E981A022-7680-4517-9DC8-CF2A118DB1BC}" srcOrd="2" destOrd="0" parTransId="{D6FF9A4B-368A-424C-B862-38E91BA90094}" sibTransId="{0119C961-E54C-48A1-BB7A-87A349B7D5A3}"/>
    <dgm:cxn modelId="{AF5E8E4C-C9BE-4C95-88B8-C7400F401043}" type="presOf" srcId="{D75E4C61-58A6-4131-9B4F-2DD2446F0864}" destId="{0B4EF8FB-83E2-4EA3-990B-0551B5686CD2}" srcOrd="0" destOrd="0" presId="urn:microsoft.com/office/officeart/2011/layout/HexagonRadial#4"/>
    <dgm:cxn modelId="{A2494E09-A791-422E-AD5A-01AC2A08E4C8}" srcId="{449FDCD9-4E41-44B5-9417-1A84F42C75D6}" destId="{DF2F2F40-9D7D-4653-ACAB-CC00AA03B8DE}" srcOrd="0" destOrd="0" parTransId="{954FF7AF-B2FD-43F0-A1AD-C917347577DA}" sibTransId="{C7378382-8AF6-4F48-A362-E7D53734D0B9}"/>
    <dgm:cxn modelId="{C879E1B1-D2DA-47AC-AF8C-9684425E5845}" type="presOf" srcId="{E981A022-7680-4517-9DC8-CF2A118DB1BC}" destId="{3BD0F98C-A2BC-4507-A4D3-D28442E97C08}" srcOrd="0" destOrd="0" presId="urn:microsoft.com/office/officeart/2011/layout/HexagonRadial#4"/>
    <dgm:cxn modelId="{6C8C1297-5F4C-4DA4-A659-8E029EA61247}" srcId="{449FDCD9-4E41-44B5-9417-1A84F42C75D6}" destId="{8F77A08E-52B4-4B60-ACE8-504DA909A740}" srcOrd="6" destOrd="0" parTransId="{5682C135-079F-4C4E-B28E-6C63F2641810}" sibTransId="{3ED2E044-AF9E-40F5-AED4-F3AD79A17340}"/>
    <dgm:cxn modelId="{6E05CE50-D236-47CD-9637-A934AB38C552}" srcId="{449FDCD9-4E41-44B5-9417-1A84F42C75D6}" destId="{D75E4C61-58A6-4131-9B4F-2DD2446F0864}" srcOrd="5" destOrd="0" parTransId="{D6CC3DA5-3E7B-4B10-BACC-4481CB0B1D87}" sibTransId="{0679551D-6FA6-4EF6-9386-546FC7249369}"/>
    <dgm:cxn modelId="{77EEE11A-26D8-4151-A643-221F3B6C9F2A}" srcId="{449FDCD9-4E41-44B5-9417-1A84F42C75D6}" destId="{467C52D9-3136-4196-AC8D-B5D2EB429129}" srcOrd="3" destOrd="0" parTransId="{C8A83563-761C-4005-A602-5C610A914506}" sibTransId="{CE81A733-B075-4B48-8A66-916501BCB5FF}"/>
    <dgm:cxn modelId="{5E300E49-ED6F-472E-8EEA-C10E4C38CB17}" type="presParOf" srcId="{0F8E6AF6-92AF-4D92-8FCC-9D3A794448E3}" destId="{9D47014F-5C1D-489E-9423-DAA25080C25C}" srcOrd="0" destOrd="0" presId="urn:microsoft.com/office/officeart/2011/layout/HexagonRadial#4"/>
    <dgm:cxn modelId="{FA7134AB-AFC0-403B-8F71-C2576F2E241D}" type="presParOf" srcId="{0F8E6AF6-92AF-4D92-8FCC-9D3A794448E3}" destId="{CF060776-EB3C-4B88-ADC2-6E643892EB3F}" srcOrd="1" destOrd="0" presId="urn:microsoft.com/office/officeart/2011/layout/HexagonRadial#4"/>
    <dgm:cxn modelId="{82877374-CC0F-426B-8452-2BCD40683640}" type="presParOf" srcId="{CF060776-EB3C-4B88-ADC2-6E643892EB3F}" destId="{A3C7E3A1-2A52-442D-ADB8-2260C080DDEC}" srcOrd="0" destOrd="0" presId="urn:microsoft.com/office/officeart/2011/layout/HexagonRadial#4"/>
    <dgm:cxn modelId="{B9B63BC5-04B4-4992-A2A7-FB362F1DF0B0}" type="presParOf" srcId="{0F8E6AF6-92AF-4D92-8FCC-9D3A794448E3}" destId="{252E1BE8-9B30-4441-A44D-1371BBBC16AA}" srcOrd="2" destOrd="0" presId="urn:microsoft.com/office/officeart/2011/layout/HexagonRadial#4"/>
    <dgm:cxn modelId="{21596253-FBC4-4419-8ED5-FDA75BB6A07B}" type="presParOf" srcId="{0F8E6AF6-92AF-4D92-8FCC-9D3A794448E3}" destId="{EEAD8906-1FED-405B-B9ED-845DED3D42F8}" srcOrd="3" destOrd="0" presId="urn:microsoft.com/office/officeart/2011/layout/HexagonRadial#4"/>
    <dgm:cxn modelId="{BBF35CB4-A11C-471B-9713-A40FF3539046}" type="presParOf" srcId="{EEAD8906-1FED-405B-B9ED-845DED3D42F8}" destId="{786CFBFF-502A-4BD2-8391-9D8CA6A5026F}" srcOrd="0" destOrd="0" presId="urn:microsoft.com/office/officeart/2011/layout/HexagonRadial#4"/>
    <dgm:cxn modelId="{267360E3-58C3-4758-AB98-B0BE6EEA45F1}" type="presParOf" srcId="{0F8E6AF6-92AF-4D92-8FCC-9D3A794448E3}" destId="{36306B5B-1755-4890-9EBE-03D509C8C0E4}" srcOrd="4" destOrd="0" presId="urn:microsoft.com/office/officeart/2011/layout/HexagonRadial#4"/>
    <dgm:cxn modelId="{A90FB805-0D47-48CB-8B2B-3D9A97984B18}" type="presParOf" srcId="{0F8E6AF6-92AF-4D92-8FCC-9D3A794448E3}" destId="{4D693024-99A9-4D1B-8632-AF38A66FFB34}" srcOrd="5" destOrd="0" presId="urn:microsoft.com/office/officeart/2011/layout/HexagonRadial#4"/>
    <dgm:cxn modelId="{97FAF1D5-1A17-4AFC-83C3-BB5B68C043A1}" type="presParOf" srcId="{4D693024-99A9-4D1B-8632-AF38A66FFB34}" destId="{0377097F-24C3-422A-A47D-20CF9EB43274}" srcOrd="0" destOrd="0" presId="urn:microsoft.com/office/officeart/2011/layout/HexagonRadial#4"/>
    <dgm:cxn modelId="{3CB84906-2FFE-47CF-9DF0-604D227E5420}" type="presParOf" srcId="{0F8E6AF6-92AF-4D92-8FCC-9D3A794448E3}" destId="{3BD0F98C-A2BC-4507-A4D3-D28442E97C08}" srcOrd="6" destOrd="0" presId="urn:microsoft.com/office/officeart/2011/layout/HexagonRadial#4"/>
    <dgm:cxn modelId="{FD98C2A7-5C91-49D2-8936-824A9C0A2228}" type="presParOf" srcId="{0F8E6AF6-92AF-4D92-8FCC-9D3A794448E3}" destId="{CA671878-7EC7-4C27-9FBD-D2A3195252CD}" srcOrd="7" destOrd="0" presId="urn:microsoft.com/office/officeart/2011/layout/HexagonRadial#4"/>
    <dgm:cxn modelId="{D73203BD-79CA-4F28-B25B-90519F9B115F}" type="presParOf" srcId="{CA671878-7EC7-4C27-9FBD-D2A3195252CD}" destId="{F2B25BD4-7E7A-4D9E-AC9B-2046B261F91E}" srcOrd="0" destOrd="0" presId="urn:microsoft.com/office/officeart/2011/layout/HexagonRadial#4"/>
    <dgm:cxn modelId="{B26A966B-1E23-48BE-BD61-28A4FFA9974D}" type="presParOf" srcId="{0F8E6AF6-92AF-4D92-8FCC-9D3A794448E3}" destId="{C5E606ED-92CF-43FC-A7F6-BFE8F15B0C96}" srcOrd="8" destOrd="0" presId="urn:microsoft.com/office/officeart/2011/layout/HexagonRadial#4"/>
    <dgm:cxn modelId="{39B4F365-DD38-411F-BD79-75F19EE75464}" type="presParOf" srcId="{0F8E6AF6-92AF-4D92-8FCC-9D3A794448E3}" destId="{CE583530-0A2A-46CF-B559-E618315F4510}" srcOrd="9" destOrd="0" presId="urn:microsoft.com/office/officeart/2011/layout/HexagonRadial#4"/>
    <dgm:cxn modelId="{2031EB12-62B2-486F-B06E-899129A0580E}" type="presParOf" srcId="{CE583530-0A2A-46CF-B559-E618315F4510}" destId="{1646039D-CF83-4C88-A583-E63E3CE42D10}" srcOrd="0" destOrd="0" presId="urn:microsoft.com/office/officeart/2011/layout/HexagonRadial#4"/>
    <dgm:cxn modelId="{D99FE5F9-2806-4C90-80CC-7F8A7248E9A0}" type="presParOf" srcId="{0F8E6AF6-92AF-4D92-8FCC-9D3A794448E3}" destId="{3AEDB439-C3EC-44B6-BB2A-B1B27A0AE430}" srcOrd="10" destOrd="0" presId="urn:microsoft.com/office/officeart/2011/layout/HexagonRadial#4"/>
    <dgm:cxn modelId="{F88C1B70-E13C-42DB-B6C9-0213905C4905}" type="presParOf" srcId="{0F8E6AF6-92AF-4D92-8FCC-9D3A794448E3}" destId="{9015CDC0-A996-4BE6-ABC5-94407C157E20}" srcOrd="11" destOrd="0" presId="urn:microsoft.com/office/officeart/2011/layout/HexagonRadial#4"/>
    <dgm:cxn modelId="{F6F5A28C-EB2E-4000-8701-10F18CC0E80C}" type="presParOf" srcId="{9015CDC0-A996-4BE6-ABC5-94407C157E20}" destId="{BCA00DB0-A156-4B05-A194-31E0ED5207E2}" srcOrd="0" destOrd="0" presId="urn:microsoft.com/office/officeart/2011/layout/HexagonRadial#4"/>
    <dgm:cxn modelId="{781E269B-C8F7-432D-8753-35B2297AA532}" type="presParOf" srcId="{0F8E6AF6-92AF-4D92-8FCC-9D3A794448E3}" destId="{0B4EF8FB-83E2-4EA3-990B-0551B5686CD2}" srcOrd="12" destOrd="0" presId="urn:microsoft.com/office/officeart/2011/layout/Hexagon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AA67C-5EE4-406C-B86E-40F5C95B0CE9}"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CY"/>
        </a:p>
      </dgm:t>
    </dgm:pt>
    <dgm:pt modelId="{0115C92D-7A6C-4AF3-8948-ED07A79125C4}">
      <dgm:prSet phldrT="[Text]"/>
      <dgm:spPr>
        <a:solidFill>
          <a:srgbClr val="07A137"/>
        </a:solidFill>
      </dgm:spPr>
      <dgm:t>
        <a:bodyPr/>
        <a:lstStyle/>
        <a:p>
          <a:r>
            <a:rPr lang="el-GR" b="1" dirty="0"/>
            <a:t>ΣΥΓΧΡΟΝΗ ΑΓΟΡΑ ΕΡΓΑΣΙΑΣ</a:t>
          </a:r>
          <a:endParaRPr lang="en-CY" b="1" dirty="0"/>
        </a:p>
      </dgm:t>
    </dgm:pt>
    <dgm:pt modelId="{A3162F53-2C96-467D-83EF-21141AE76289}" type="parTrans" cxnId="{13D2D1B0-5AB1-48D6-A699-329276A4BC2F}">
      <dgm:prSet/>
      <dgm:spPr/>
      <dgm:t>
        <a:bodyPr/>
        <a:lstStyle/>
        <a:p>
          <a:endParaRPr lang="en-CY"/>
        </a:p>
      </dgm:t>
    </dgm:pt>
    <dgm:pt modelId="{F8AA543C-16A3-42FD-ADC2-5546FDE2807D}" type="sibTrans" cxnId="{13D2D1B0-5AB1-48D6-A699-329276A4BC2F}">
      <dgm:prSet/>
      <dgm:spPr/>
      <dgm:t>
        <a:bodyPr/>
        <a:lstStyle/>
        <a:p>
          <a:endParaRPr lang="en-CY"/>
        </a:p>
      </dgm:t>
    </dgm:pt>
    <dgm:pt modelId="{A2883FF0-7595-4105-B76B-D08AFFD4E6E5}">
      <dgm:prSet phldrT="[Text]"/>
      <dgm:spPr>
        <a:solidFill>
          <a:srgbClr val="C84084"/>
        </a:solidFill>
      </dgm:spPr>
      <dgm:t>
        <a:bodyPr/>
        <a:lstStyle/>
        <a:p>
          <a:r>
            <a:rPr lang="el-GR" b="1" dirty="0"/>
            <a:t>ΚΥΚΛΙΚΗ ΟΙΚΟΝΟΜΙΑ</a:t>
          </a:r>
          <a:endParaRPr lang="en-CY" b="1" dirty="0"/>
        </a:p>
      </dgm:t>
    </dgm:pt>
    <dgm:pt modelId="{7D22AD44-4450-48F6-BCA3-86D90D647F5A}" type="parTrans" cxnId="{634BB11D-6696-4F69-BBCC-A7F4613CC0BA}">
      <dgm:prSet/>
      <dgm:spPr/>
      <dgm:t>
        <a:bodyPr/>
        <a:lstStyle/>
        <a:p>
          <a:endParaRPr lang="en-CY"/>
        </a:p>
      </dgm:t>
    </dgm:pt>
    <dgm:pt modelId="{C8554E87-DEEE-4C1A-A444-5EA00C0BD177}" type="sibTrans" cxnId="{634BB11D-6696-4F69-BBCC-A7F4613CC0BA}">
      <dgm:prSet/>
      <dgm:spPr/>
      <dgm:t>
        <a:bodyPr/>
        <a:lstStyle/>
        <a:p>
          <a:endParaRPr lang="en-CY"/>
        </a:p>
      </dgm:t>
    </dgm:pt>
    <dgm:pt modelId="{5972437A-F819-465B-9E35-965F61E94BBA}">
      <dgm:prSet phldrT="[Text]"/>
      <dgm:spPr>
        <a:solidFill>
          <a:srgbClr val="88246B"/>
        </a:solidFill>
      </dgm:spPr>
      <dgm:t>
        <a:bodyPr/>
        <a:lstStyle/>
        <a:p>
          <a:r>
            <a:rPr lang="el-GR" b="1" dirty="0"/>
            <a:t>4</a:t>
          </a:r>
          <a:r>
            <a:rPr lang="el-GR" b="1" baseline="30000" dirty="0"/>
            <a:t>Η</a:t>
          </a:r>
          <a:r>
            <a:rPr lang="el-GR" b="1" dirty="0"/>
            <a:t> ΒΙΟΜΗΧΑΝΙΚΗ ΕΠΑΝΑΣΤΑΣΗ</a:t>
          </a:r>
          <a:endParaRPr lang="en-CY" b="1" dirty="0"/>
        </a:p>
      </dgm:t>
    </dgm:pt>
    <dgm:pt modelId="{A7267A48-7DAD-4C59-A909-A5C714BC8845}" type="parTrans" cxnId="{971ACCEF-FD72-4E03-82A2-C2846B95D082}">
      <dgm:prSet/>
      <dgm:spPr/>
      <dgm:t>
        <a:bodyPr/>
        <a:lstStyle/>
        <a:p>
          <a:endParaRPr lang="en-CY"/>
        </a:p>
      </dgm:t>
    </dgm:pt>
    <dgm:pt modelId="{0329F5DC-87BC-4D26-AACA-3B6539DA9E58}" type="sibTrans" cxnId="{971ACCEF-FD72-4E03-82A2-C2846B95D082}">
      <dgm:prSet/>
      <dgm:spPr/>
      <dgm:t>
        <a:bodyPr/>
        <a:lstStyle/>
        <a:p>
          <a:endParaRPr lang="en-CY"/>
        </a:p>
      </dgm:t>
    </dgm:pt>
    <dgm:pt modelId="{5D4E6474-DA30-42BB-9472-19D14B571090}">
      <dgm:prSet phldrT="[Text]"/>
      <dgm:spPr>
        <a:solidFill>
          <a:srgbClr val="34929C"/>
        </a:solidFill>
      </dgm:spPr>
      <dgm:t>
        <a:bodyPr/>
        <a:lstStyle/>
        <a:p>
          <a:r>
            <a:rPr lang="el-GR" b="1" dirty="0"/>
            <a:t>ΙΣΟΤΗΤΑ ΤΩΝ ΦΥΛΩΝ/ ΠΡΟΚΑΤΑΛΗΨΕΙΣ -ΣΤΕΡΕΟΤΥΠΑ</a:t>
          </a:r>
          <a:endParaRPr lang="en-CY" b="1" dirty="0"/>
        </a:p>
      </dgm:t>
    </dgm:pt>
    <dgm:pt modelId="{BE19A5F7-B7BD-4452-91E2-6A0EB83D36DA}" type="parTrans" cxnId="{DCA06860-0F7D-4BE0-B23C-903C08BE0A19}">
      <dgm:prSet/>
      <dgm:spPr/>
      <dgm:t>
        <a:bodyPr/>
        <a:lstStyle/>
        <a:p>
          <a:endParaRPr lang="en-CY"/>
        </a:p>
      </dgm:t>
    </dgm:pt>
    <dgm:pt modelId="{1D91DBA2-819F-4CA4-8225-F08CE3926451}" type="sibTrans" cxnId="{DCA06860-0F7D-4BE0-B23C-903C08BE0A19}">
      <dgm:prSet/>
      <dgm:spPr/>
      <dgm:t>
        <a:bodyPr/>
        <a:lstStyle/>
        <a:p>
          <a:endParaRPr lang="en-CY"/>
        </a:p>
      </dgm:t>
    </dgm:pt>
    <dgm:pt modelId="{8A751A09-AEF8-4ACA-9A20-EFCFF6359EFA}">
      <dgm:prSet phldrT="[Text]"/>
      <dgm:spPr>
        <a:solidFill>
          <a:srgbClr val="6528D4"/>
        </a:solidFill>
      </dgm:spPr>
      <dgm:t>
        <a:bodyPr/>
        <a:lstStyle/>
        <a:p>
          <a:r>
            <a:rPr lang="el-GR" b="1" dirty="0"/>
            <a:t>ΚΙΝΗΤΙΚΟΤΗΤΑ ΣΤΗΝ ΕΡΓΑΣΙΑ/</a:t>
          </a:r>
        </a:p>
        <a:p>
          <a:r>
            <a:rPr lang="el-GR" b="1" dirty="0"/>
            <a:t>ΔΙΑ ΒΙΟΥ ΜΑΘΗΣΗ/</a:t>
          </a:r>
        </a:p>
        <a:p>
          <a:r>
            <a:rPr lang="el-GR" b="1" dirty="0"/>
            <a:t>ΔΙΑ ΒΙΟΥ ΕΠΑΓΓΕΛΜΑΤΙΚΗ ΣΥΜΒΟΥΛΕΥΤΙΚΗ</a:t>
          </a:r>
          <a:endParaRPr lang="en-CY" b="1" dirty="0"/>
        </a:p>
      </dgm:t>
    </dgm:pt>
    <dgm:pt modelId="{3FAF2064-7ECC-4C2B-862A-4259C7754E7F}" type="parTrans" cxnId="{9DB44CB1-5C32-4040-8ED2-74B3A20676F2}">
      <dgm:prSet/>
      <dgm:spPr/>
      <dgm:t>
        <a:bodyPr/>
        <a:lstStyle/>
        <a:p>
          <a:endParaRPr lang="en-CY"/>
        </a:p>
      </dgm:t>
    </dgm:pt>
    <dgm:pt modelId="{0877191D-832B-4796-BB07-624DB3DB2CA7}" type="sibTrans" cxnId="{9DB44CB1-5C32-4040-8ED2-74B3A20676F2}">
      <dgm:prSet/>
      <dgm:spPr/>
      <dgm:t>
        <a:bodyPr/>
        <a:lstStyle/>
        <a:p>
          <a:endParaRPr lang="en-CY"/>
        </a:p>
      </dgm:t>
    </dgm:pt>
    <dgm:pt modelId="{E81A8B2E-EF56-41B2-8431-0C9D7B62AC00}">
      <dgm:prSet phldrT="[Text]"/>
      <dgm:spPr>
        <a:solidFill>
          <a:schemeClr val="accent6">
            <a:lumMod val="75000"/>
          </a:schemeClr>
        </a:solidFill>
      </dgm:spPr>
      <dgm:t>
        <a:bodyPr/>
        <a:lstStyle/>
        <a:p>
          <a:r>
            <a:rPr lang="el-GR" b="1" dirty="0"/>
            <a:t>ΠΡΑΣΙΝΗ ΜΕΤΑΒΑΣΗ</a:t>
          </a:r>
          <a:endParaRPr lang="en-CY" b="1" dirty="0"/>
        </a:p>
      </dgm:t>
    </dgm:pt>
    <dgm:pt modelId="{7B7D1C51-91E0-4D83-A85C-83A8AFCFE9F8}" type="parTrans" cxnId="{A540CE70-BF1D-4F52-8DE0-B50620CC2070}">
      <dgm:prSet/>
      <dgm:spPr/>
      <dgm:t>
        <a:bodyPr/>
        <a:lstStyle/>
        <a:p>
          <a:endParaRPr lang="en-CY"/>
        </a:p>
      </dgm:t>
    </dgm:pt>
    <dgm:pt modelId="{46511602-B80F-40E7-A329-54A1189CC47E}" type="sibTrans" cxnId="{A540CE70-BF1D-4F52-8DE0-B50620CC2070}">
      <dgm:prSet/>
      <dgm:spPr/>
      <dgm:t>
        <a:bodyPr/>
        <a:lstStyle/>
        <a:p>
          <a:endParaRPr lang="en-CY"/>
        </a:p>
      </dgm:t>
    </dgm:pt>
    <dgm:pt modelId="{FE95EDB0-1001-425F-B96E-52F43EB73190}">
      <dgm:prSet phldrT="[Text]"/>
      <dgm:spPr>
        <a:solidFill>
          <a:schemeClr val="accent1"/>
        </a:solidFill>
      </dgm:spPr>
      <dgm:t>
        <a:bodyPr/>
        <a:lstStyle/>
        <a:p>
          <a:r>
            <a:rPr lang="el-GR" b="1" dirty="0"/>
            <a:t>ΨΗΦΙΑΚΗ ΜΕΤΑΒΑΣΗ</a:t>
          </a:r>
          <a:endParaRPr lang="en-CY" b="1" dirty="0"/>
        </a:p>
      </dgm:t>
    </dgm:pt>
    <dgm:pt modelId="{149D4547-E477-4ACD-89E1-282DFC6018C4}" type="parTrans" cxnId="{F706DED6-259D-4D42-9040-2692BE99CC42}">
      <dgm:prSet/>
      <dgm:spPr/>
      <dgm:t>
        <a:bodyPr/>
        <a:lstStyle/>
        <a:p>
          <a:endParaRPr lang="en-CY"/>
        </a:p>
      </dgm:t>
    </dgm:pt>
    <dgm:pt modelId="{DA1930A7-3C2A-40A4-B910-428BFF7F39F0}" type="sibTrans" cxnId="{F706DED6-259D-4D42-9040-2692BE99CC42}">
      <dgm:prSet/>
      <dgm:spPr/>
      <dgm:t>
        <a:bodyPr/>
        <a:lstStyle/>
        <a:p>
          <a:endParaRPr lang="en-CY"/>
        </a:p>
      </dgm:t>
    </dgm:pt>
    <dgm:pt modelId="{DD9982CD-CB1B-4AB5-AC72-B14EF736CB79}" type="pres">
      <dgm:prSet presAssocID="{180AA67C-5EE4-406C-B86E-40F5C95B0CE9}" presName="Name0" presStyleCnt="0">
        <dgm:presLayoutVars>
          <dgm:chMax val="1"/>
          <dgm:chPref val="1"/>
          <dgm:dir/>
          <dgm:animOne val="branch"/>
          <dgm:animLvl val="lvl"/>
        </dgm:presLayoutVars>
      </dgm:prSet>
      <dgm:spPr/>
      <dgm:t>
        <a:bodyPr/>
        <a:lstStyle/>
        <a:p>
          <a:endParaRPr lang="en-US"/>
        </a:p>
      </dgm:t>
    </dgm:pt>
    <dgm:pt modelId="{D4037EA9-E003-438E-8742-DCE8E22446D4}" type="pres">
      <dgm:prSet presAssocID="{0115C92D-7A6C-4AF3-8948-ED07A79125C4}" presName="Parent" presStyleLbl="node0" presStyleIdx="0" presStyleCnt="1">
        <dgm:presLayoutVars>
          <dgm:chMax val="6"/>
          <dgm:chPref val="6"/>
        </dgm:presLayoutVars>
      </dgm:prSet>
      <dgm:spPr/>
      <dgm:t>
        <a:bodyPr/>
        <a:lstStyle/>
        <a:p>
          <a:endParaRPr lang="en-US"/>
        </a:p>
      </dgm:t>
    </dgm:pt>
    <dgm:pt modelId="{2423ACBD-66F9-4D0C-9DC3-1F76736A4917}" type="pres">
      <dgm:prSet presAssocID="{A2883FF0-7595-4105-B76B-D08AFFD4E6E5}" presName="Accent1" presStyleCnt="0"/>
      <dgm:spPr/>
    </dgm:pt>
    <dgm:pt modelId="{8E84FE6B-2F42-45F2-867B-A48F7D259306}" type="pres">
      <dgm:prSet presAssocID="{A2883FF0-7595-4105-B76B-D08AFFD4E6E5}" presName="Accent" presStyleLbl="bgShp" presStyleIdx="0" presStyleCnt="6"/>
      <dgm:spPr/>
    </dgm:pt>
    <dgm:pt modelId="{4CE3B525-B620-4B12-9B25-1F2483F53147}" type="pres">
      <dgm:prSet presAssocID="{A2883FF0-7595-4105-B76B-D08AFFD4E6E5}" presName="Child1" presStyleLbl="node1" presStyleIdx="0" presStyleCnt="6">
        <dgm:presLayoutVars>
          <dgm:chMax val="0"/>
          <dgm:chPref val="0"/>
          <dgm:bulletEnabled val="1"/>
        </dgm:presLayoutVars>
      </dgm:prSet>
      <dgm:spPr/>
      <dgm:t>
        <a:bodyPr/>
        <a:lstStyle/>
        <a:p>
          <a:endParaRPr lang="en-US"/>
        </a:p>
      </dgm:t>
    </dgm:pt>
    <dgm:pt modelId="{D66103E7-267C-464F-AC30-2606D89B0796}" type="pres">
      <dgm:prSet presAssocID="{5972437A-F819-465B-9E35-965F61E94BBA}" presName="Accent2" presStyleCnt="0"/>
      <dgm:spPr/>
    </dgm:pt>
    <dgm:pt modelId="{4BF9822A-0ED6-4A1A-90BB-1FEA98EA4DA8}" type="pres">
      <dgm:prSet presAssocID="{5972437A-F819-465B-9E35-965F61E94BBA}" presName="Accent" presStyleLbl="bgShp" presStyleIdx="1" presStyleCnt="6"/>
      <dgm:spPr/>
    </dgm:pt>
    <dgm:pt modelId="{B2F67AA2-02D3-455D-9E76-7003B19CB537}" type="pres">
      <dgm:prSet presAssocID="{5972437A-F819-465B-9E35-965F61E94BBA}" presName="Child2" presStyleLbl="node1" presStyleIdx="1" presStyleCnt="6">
        <dgm:presLayoutVars>
          <dgm:chMax val="0"/>
          <dgm:chPref val="0"/>
          <dgm:bulletEnabled val="1"/>
        </dgm:presLayoutVars>
      </dgm:prSet>
      <dgm:spPr/>
      <dgm:t>
        <a:bodyPr/>
        <a:lstStyle/>
        <a:p>
          <a:endParaRPr lang="en-US"/>
        </a:p>
      </dgm:t>
    </dgm:pt>
    <dgm:pt modelId="{99D041ED-C53D-4EFE-8E48-127C808627ED}" type="pres">
      <dgm:prSet presAssocID="{5D4E6474-DA30-42BB-9472-19D14B571090}" presName="Accent3" presStyleCnt="0"/>
      <dgm:spPr/>
    </dgm:pt>
    <dgm:pt modelId="{9ECA1334-E836-4BA1-ACA9-5F3376718115}" type="pres">
      <dgm:prSet presAssocID="{5D4E6474-DA30-42BB-9472-19D14B571090}" presName="Accent" presStyleLbl="bgShp" presStyleIdx="2" presStyleCnt="6"/>
      <dgm:spPr/>
    </dgm:pt>
    <dgm:pt modelId="{ECBA5FDD-32F0-4B08-9652-C86A1FE8E58D}" type="pres">
      <dgm:prSet presAssocID="{5D4E6474-DA30-42BB-9472-19D14B571090}" presName="Child3" presStyleLbl="node1" presStyleIdx="2" presStyleCnt="6">
        <dgm:presLayoutVars>
          <dgm:chMax val="0"/>
          <dgm:chPref val="0"/>
          <dgm:bulletEnabled val="1"/>
        </dgm:presLayoutVars>
      </dgm:prSet>
      <dgm:spPr/>
      <dgm:t>
        <a:bodyPr/>
        <a:lstStyle/>
        <a:p>
          <a:endParaRPr lang="en-US"/>
        </a:p>
      </dgm:t>
    </dgm:pt>
    <dgm:pt modelId="{48410CCB-B0C1-4A94-A982-CF04F1F08CCA}" type="pres">
      <dgm:prSet presAssocID="{8A751A09-AEF8-4ACA-9A20-EFCFF6359EFA}" presName="Accent4" presStyleCnt="0"/>
      <dgm:spPr/>
    </dgm:pt>
    <dgm:pt modelId="{37B40720-542C-41B4-8277-CBEF870BD681}" type="pres">
      <dgm:prSet presAssocID="{8A751A09-AEF8-4ACA-9A20-EFCFF6359EFA}" presName="Accent" presStyleLbl="bgShp" presStyleIdx="3" presStyleCnt="6"/>
      <dgm:spPr/>
    </dgm:pt>
    <dgm:pt modelId="{40108360-F8EC-4357-85CA-B8B0304218E5}" type="pres">
      <dgm:prSet presAssocID="{8A751A09-AEF8-4ACA-9A20-EFCFF6359EFA}" presName="Child4" presStyleLbl="node1" presStyleIdx="3" presStyleCnt="6">
        <dgm:presLayoutVars>
          <dgm:chMax val="0"/>
          <dgm:chPref val="0"/>
          <dgm:bulletEnabled val="1"/>
        </dgm:presLayoutVars>
      </dgm:prSet>
      <dgm:spPr/>
      <dgm:t>
        <a:bodyPr/>
        <a:lstStyle/>
        <a:p>
          <a:endParaRPr lang="en-US"/>
        </a:p>
      </dgm:t>
    </dgm:pt>
    <dgm:pt modelId="{5685A1A9-9D9E-40AF-82A7-ADE0F7311E71}" type="pres">
      <dgm:prSet presAssocID="{E81A8B2E-EF56-41B2-8431-0C9D7B62AC00}" presName="Accent5" presStyleCnt="0"/>
      <dgm:spPr/>
    </dgm:pt>
    <dgm:pt modelId="{EBD0A6D3-3279-45DA-986E-4695ACDAF198}" type="pres">
      <dgm:prSet presAssocID="{E81A8B2E-EF56-41B2-8431-0C9D7B62AC00}" presName="Accent" presStyleLbl="bgShp" presStyleIdx="4" presStyleCnt="6"/>
      <dgm:spPr/>
    </dgm:pt>
    <dgm:pt modelId="{188314A1-333E-47ED-9612-CCC8BE11B449}" type="pres">
      <dgm:prSet presAssocID="{E81A8B2E-EF56-41B2-8431-0C9D7B62AC00}" presName="Child5" presStyleLbl="node1" presStyleIdx="4" presStyleCnt="6">
        <dgm:presLayoutVars>
          <dgm:chMax val="0"/>
          <dgm:chPref val="0"/>
          <dgm:bulletEnabled val="1"/>
        </dgm:presLayoutVars>
      </dgm:prSet>
      <dgm:spPr/>
      <dgm:t>
        <a:bodyPr/>
        <a:lstStyle/>
        <a:p>
          <a:endParaRPr lang="en-US"/>
        </a:p>
      </dgm:t>
    </dgm:pt>
    <dgm:pt modelId="{7EECD0D3-940B-4D9F-ABD8-113AB22E1E5A}" type="pres">
      <dgm:prSet presAssocID="{FE95EDB0-1001-425F-B96E-52F43EB73190}" presName="Accent6" presStyleCnt="0"/>
      <dgm:spPr/>
    </dgm:pt>
    <dgm:pt modelId="{2E87A469-C18D-42D7-B230-307853CFD949}" type="pres">
      <dgm:prSet presAssocID="{FE95EDB0-1001-425F-B96E-52F43EB73190}" presName="Accent" presStyleLbl="bgShp" presStyleIdx="5" presStyleCnt="6"/>
      <dgm:spPr/>
    </dgm:pt>
    <dgm:pt modelId="{A82904B2-9DED-44B6-B028-4D8DC30D8E47}" type="pres">
      <dgm:prSet presAssocID="{FE95EDB0-1001-425F-B96E-52F43EB73190}" presName="Child6" presStyleLbl="node1" presStyleIdx="5" presStyleCnt="6">
        <dgm:presLayoutVars>
          <dgm:chMax val="0"/>
          <dgm:chPref val="0"/>
          <dgm:bulletEnabled val="1"/>
        </dgm:presLayoutVars>
      </dgm:prSet>
      <dgm:spPr/>
      <dgm:t>
        <a:bodyPr/>
        <a:lstStyle/>
        <a:p>
          <a:endParaRPr lang="en-US"/>
        </a:p>
      </dgm:t>
    </dgm:pt>
  </dgm:ptLst>
  <dgm:cxnLst>
    <dgm:cxn modelId="{634BB11D-6696-4F69-BBCC-A7F4613CC0BA}" srcId="{0115C92D-7A6C-4AF3-8948-ED07A79125C4}" destId="{A2883FF0-7595-4105-B76B-D08AFFD4E6E5}" srcOrd="0" destOrd="0" parTransId="{7D22AD44-4450-48F6-BCA3-86D90D647F5A}" sibTransId="{C8554E87-DEEE-4C1A-A444-5EA00C0BD177}"/>
    <dgm:cxn modelId="{E66AEEAD-9E36-4CE0-8411-426731286E39}" type="presOf" srcId="{FE95EDB0-1001-425F-B96E-52F43EB73190}" destId="{A82904B2-9DED-44B6-B028-4D8DC30D8E47}" srcOrd="0" destOrd="0" presId="urn:microsoft.com/office/officeart/2011/layout/HexagonRadial"/>
    <dgm:cxn modelId="{9DB44CB1-5C32-4040-8ED2-74B3A20676F2}" srcId="{0115C92D-7A6C-4AF3-8948-ED07A79125C4}" destId="{8A751A09-AEF8-4ACA-9A20-EFCFF6359EFA}" srcOrd="3" destOrd="0" parTransId="{3FAF2064-7ECC-4C2B-862A-4259C7754E7F}" sibTransId="{0877191D-832B-4796-BB07-624DB3DB2CA7}"/>
    <dgm:cxn modelId="{153B0FE3-F180-4EC9-A981-261D6F838738}" type="presOf" srcId="{0115C92D-7A6C-4AF3-8948-ED07A79125C4}" destId="{D4037EA9-E003-438E-8742-DCE8E22446D4}" srcOrd="0" destOrd="0" presId="urn:microsoft.com/office/officeart/2011/layout/HexagonRadial"/>
    <dgm:cxn modelId="{F706DED6-259D-4D42-9040-2692BE99CC42}" srcId="{0115C92D-7A6C-4AF3-8948-ED07A79125C4}" destId="{FE95EDB0-1001-425F-B96E-52F43EB73190}" srcOrd="5" destOrd="0" parTransId="{149D4547-E477-4ACD-89E1-282DFC6018C4}" sibTransId="{DA1930A7-3C2A-40A4-B910-428BFF7F39F0}"/>
    <dgm:cxn modelId="{A540CE70-BF1D-4F52-8DE0-B50620CC2070}" srcId="{0115C92D-7A6C-4AF3-8948-ED07A79125C4}" destId="{E81A8B2E-EF56-41B2-8431-0C9D7B62AC00}" srcOrd="4" destOrd="0" parTransId="{7B7D1C51-91E0-4D83-A85C-83A8AFCFE9F8}" sibTransId="{46511602-B80F-40E7-A329-54A1189CC47E}"/>
    <dgm:cxn modelId="{D3AB27BF-083F-47AA-A923-B83A72378493}" type="presOf" srcId="{8A751A09-AEF8-4ACA-9A20-EFCFF6359EFA}" destId="{40108360-F8EC-4357-85CA-B8B0304218E5}" srcOrd="0" destOrd="0" presId="urn:microsoft.com/office/officeart/2011/layout/HexagonRadial"/>
    <dgm:cxn modelId="{DCA06860-0F7D-4BE0-B23C-903C08BE0A19}" srcId="{0115C92D-7A6C-4AF3-8948-ED07A79125C4}" destId="{5D4E6474-DA30-42BB-9472-19D14B571090}" srcOrd="2" destOrd="0" parTransId="{BE19A5F7-B7BD-4452-91E2-6A0EB83D36DA}" sibTransId="{1D91DBA2-819F-4CA4-8225-F08CE3926451}"/>
    <dgm:cxn modelId="{13D2D1B0-5AB1-48D6-A699-329276A4BC2F}" srcId="{180AA67C-5EE4-406C-B86E-40F5C95B0CE9}" destId="{0115C92D-7A6C-4AF3-8948-ED07A79125C4}" srcOrd="0" destOrd="0" parTransId="{A3162F53-2C96-467D-83EF-21141AE76289}" sibTransId="{F8AA543C-16A3-42FD-ADC2-5546FDE2807D}"/>
    <dgm:cxn modelId="{971ACCEF-FD72-4E03-82A2-C2846B95D082}" srcId="{0115C92D-7A6C-4AF3-8948-ED07A79125C4}" destId="{5972437A-F819-465B-9E35-965F61E94BBA}" srcOrd="1" destOrd="0" parTransId="{A7267A48-7DAD-4C59-A909-A5C714BC8845}" sibTransId="{0329F5DC-87BC-4D26-AACA-3B6539DA9E58}"/>
    <dgm:cxn modelId="{4372FC55-B523-40A0-BE4D-B78D790065F3}" type="presOf" srcId="{A2883FF0-7595-4105-B76B-D08AFFD4E6E5}" destId="{4CE3B525-B620-4B12-9B25-1F2483F53147}" srcOrd="0" destOrd="0" presId="urn:microsoft.com/office/officeart/2011/layout/HexagonRadial"/>
    <dgm:cxn modelId="{29B8BDF9-0B18-499A-88D5-4370A0E1C0D1}" type="presOf" srcId="{180AA67C-5EE4-406C-B86E-40F5C95B0CE9}" destId="{DD9982CD-CB1B-4AB5-AC72-B14EF736CB79}" srcOrd="0" destOrd="0" presId="urn:microsoft.com/office/officeart/2011/layout/HexagonRadial"/>
    <dgm:cxn modelId="{73D7BB70-FF69-43A6-87E7-D7D0A94BC953}" type="presOf" srcId="{E81A8B2E-EF56-41B2-8431-0C9D7B62AC00}" destId="{188314A1-333E-47ED-9612-CCC8BE11B449}" srcOrd="0" destOrd="0" presId="urn:microsoft.com/office/officeart/2011/layout/HexagonRadial"/>
    <dgm:cxn modelId="{544EDC38-AEBB-4A0E-A78F-2E23C8303600}" type="presOf" srcId="{5972437A-F819-465B-9E35-965F61E94BBA}" destId="{B2F67AA2-02D3-455D-9E76-7003B19CB537}" srcOrd="0" destOrd="0" presId="urn:microsoft.com/office/officeart/2011/layout/HexagonRadial"/>
    <dgm:cxn modelId="{00BB9411-79D9-446F-84F0-C32154AEE495}" type="presOf" srcId="{5D4E6474-DA30-42BB-9472-19D14B571090}" destId="{ECBA5FDD-32F0-4B08-9652-C86A1FE8E58D}" srcOrd="0" destOrd="0" presId="urn:microsoft.com/office/officeart/2011/layout/HexagonRadial"/>
    <dgm:cxn modelId="{68AF7EF4-969B-4AA6-9430-B5F6C006B886}" type="presParOf" srcId="{DD9982CD-CB1B-4AB5-AC72-B14EF736CB79}" destId="{D4037EA9-E003-438E-8742-DCE8E22446D4}" srcOrd="0" destOrd="0" presId="urn:microsoft.com/office/officeart/2011/layout/HexagonRadial"/>
    <dgm:cxn modelId="{9055A6F5-863D-4E2C-8FD9-2785AB2FF3E2}" type="presParOf" srcId="{DD9982CD-CB1B-4AB5-AC72-B14EF736CB79}" destId="{2423ACBD-66F9-4D0C-9DC3-1F76736A4917}" srcOrd="1" destOrd="0" presId="urn:microsoft.com/office/officeart/2011/layout/HexagonRadial"/>
    <dgm:cxn modelId="{5A6EFDF8-BD46-44E3-BEA5-7AF767810998}" type="presParOf" srcId="{2423ACBD-66F9-4D0C-9DC3-1F76736A4917}" destId="{8E84FE6B-2F42-45F2-867B-A48F7D259306}" srcOrd="0" destOrd="0" presId="urn:microsoft.com/office/officeart/2011/layout/HexagonRadial"/>
    <dgm:cxn modelId="{881294FB-6C93-4F8C-BD3D-FB6CE5405A47}" type="presParOf" srcId="{DD9982CD-CB1B-4AB5-AC72-B14EF736CB79}" destId="{4CE3B525-B620-4B12-9B25-1F2483F53147}" srcOrd="2" destOrd="0" presId="urn:microsoft.com/office/officeart/2011/layout/HexagonRadial"/>
    <dgm:cxn modelId="{35EA61EE-E6C4-4846-83B8-B89539C2EA01}" type="presParOf" srcId="{DD9982CD-CB1B-4AB5-AC72-B14EF736CB79}" destId="{D66103E7-267C-464F-AC30-2606D89B0796}" srcOrd="3" destOrd="0" presId="urn:microsoft.com/office/officeart/2011/layout/HexagonRadial"/>
    <dgm:cxn modelId="{720D8507-898C-4989-ACDD-3BB08C53E658}" type="presParOf" srcId="{D66103E7-267C-464F-AC30-2606D89B0796}" destId="{4BF9822A-0ED6-4A1A-90BB-1FEA98EA4DA8}" srcOrd="0" destOrd="0" presId="urn:microsoft.com/office/officeart/2011/layout/HexagonRadial"/>
    <dgm:cxn modelId="{8FEB9698-50BB-40EF-A78F-CE444AEFABC3}" type="presParOf" srcId="{DD9982CD-CB1B-4AB5-AC72-B14EF736CB79}" destId="{B2F67AA2-02D3-455D-9E76-7003B19CB537}" srcOrd="4" destOrd="0" presId="urn:microsoft.com/office/officeart/2011/layout/HexagonRadial"/>
    <dgm:cxn modelId="{520CF40F-8560-4233-8D1D-20E9AAFF1C60}" type="presParOf" srcId="{DD9982CD-CB1B-4AB5-AC72-B14EF736CB79}" destId="{99D041ED-C53D-4EFE-8E48-127C808627ED}" srcOrd="5" destOrd="0" presId="urn:microsoft.com/office/officeart/2011/layout/HexagonRadial"/>
    <dgm:cxn modelId="{CDDA28BD-B0CF-4D53-895E-4C62387A64FE}" type="presParOf" srcId="{99D041ED-C53D-4EFE-8E48-127C808627ED}" destId="{9ECA1334-E836-4BA1-ACA9-5F3376718115}" srcOrd="0" destOrd="0" presId="urn:microsoft.com/office/officeart/2011/layout/HexagonRadial"/>
    <dgm:cxn modelId="{1A23EAFB-84CD-4DFF-912F-F6D7E2878764}" type="presParOf" srcId="{DD9982CD-CB1B-4AB5-AC72-B14EF736CB79}" destId="{ECBA5FDD-32F0-4B08-9652-C86A1FE8E58D}" srcOrd="6" destOrd="0" presId="urn:microsoft.com/office/officeart/2011/layout/HexagonRadial"/>
    <dgm:cxn modelId="{7FF8FE6D-57DA-4635-ACEE-609598AEC2B8}" type="presParOf" srcId="{DD9982CD-CB1B-4AB5-AC72-B14EF736CB79}" destId="{48410CCB-B0C1-4A94-A982-CF04F1F08CCA}" srcOrd="7" destOrd="0" presId="urn:microsoft.com/office/officeart/2011/layout/HexagonRadial"/>
    <dgm:cxn modelId="{14E43DDD-01CB-4085-968E-2D932C9DEB2B}" type="presParOf" srcId="{48410CCB-B0C1-4A94-A982-CF04F1F08CCA}" destId="{37B40720-542C-41B4-8277-CBEF870BD681}" srcOrd="0" destOrd="0" presId="urn:microsoft.com/office/officeart/2011/layout/HexagonRadial"/>
    <dgm:cxn modelId="{A5052D27-4CA5-407F-AC4D-03D3C4C0F1EA}" type="presParOf" srcId="{DD9982CD-CB1B-4AB5-AC72-B14EF736CB79}" destId="{40108360-F8EC-4357-85CA-B8B0304218E5}" srcOrd="8" destOrd="0" presId="urn:microsoft.com/office/officeart/2011/layout/HexagonRadial"/>
    <dgm:cxn modelId="{41C26F15-D3B2-4B91-957E-E2F80DDE35E0}" type="presParOf" srcId="{DD9982CD-CB1B-4AB5-AC72-B14EF736CB79}" destId="{5685A1A9-9D9E-40AF-82A7-ADE0F7311E71}" srcOrd="9" destOrd="0" presId="urn:microsoft.com/office/officeart/2011/layout/HexagonRadial"/>
    <dgm:cxn modelId="{B1D7E37C-9CFC-46D3-BF2B-764A255C5564}" type="presParOf" srcId="{5685A1A9-9D9E-40AF-82A7-ADE0F7311E71}" destId="{EBD0A6D3-3279-45DA-986E-4695ACDAF198}" srcOrd="0" destOrd="0" presId="urn:microsoft.com/office/officeart/2011/layout/HexagonRadial"/>
    <dgm:cxn modelId="{1F43AFF5-D8A6-4369-AC71-088935053E96}" type="presParOf" srcId="{DD9982CD-CB1B-4AB5-AC72-B14EF736CB79}" destId="{188314A1-333E-47ED-9612-CCC8BE11B449}" srcOrd="10" destOrd="0" presId="urn:microsoft.com/office/officeart/2011/layout/HexagonRadial"/>
    <dgm:cxn modelId="{41C554D5-B24A-4841-ACC6-A0BFC5DD9028}" type="presParOf" srcId="{DD9982CD-CB1B-4AB5-AC72-B14EF736CB79}" destId="{7EECD0D3-940B-4D9F-ABD8-113AB22E1E5A}" srcOrd="11" destOrd="0" presId="urn:microsoft.com/office/officeart/2011/layout/HexagonRadial"/>
    <dgm:cxn modelId="{B1629BB8-D801-49EE-9CAD-5E181B20BB3B}" type="presParOf" srcId="{7EECD0D3-940B-4D9F-ABD8-113AB22E1E5A}" destId="{2E87A469-C18D-42D7-B230-307853CFD949}" srcOrd="0" destOrd="0" presId="urn:microsoft.com/office/officeart/2011/layout/HexagonRadial"/>
    <dgm:cxn modelId="{BD78CAF7-C58B-4B28-9D2E-2F7A1BE9A4AC}" type="presParOf" srcId="{DD9982CD-CB1B-4AB5-AC72-B14EF736CB79}" destId="{A82904B2-9DED-44B6-B028-4D8DC30D8E4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(3</a:t>
          </a:r>
          <a:r>
            <a:rPr lang="en-US" sz="3200" dirty="0">
              <a:latin typeface="+mn-lt"/>
              <a:cs typeface="Arial" panose="020B0604020202020204" pitchFamily="34" charset="0"/>
            </a:rPr>
            <a:t>x</a:t>
          </a:r>
          <a:r>
            <a:rPr lang="el-GR" sz="3200" dirty="0">
              <a:latin typeface="+mn-lt"/>
              <a:cs typeface="Arial" panose="020B0604020202020204" pitchFamily="34" charset="0"/>
            </a:rPr>
            <a:t>4</a:t>
          </a:r>
          <a:r>
            <a:rPr lang="en-US" sz="3200" dirty="0">
              <a:latin typeface="+mn-lt"/>
              <a:cs typeface="Arial" panose="020B0604020202020204" pitchFamily="34" charset="0"/>
            </a:rPr>
            <a:t>=</a:t>
          </a:r>
          <a:r>
            <a:rPr lang="el-GR" sz="3200" dirty="0">
              <a:latin typeface="+mn-lt"/>
              <a:cs typeface="Arial" panose="020B0604020202020204" pitchFamily="34" charset="0"/>
            </a:rPr>
            <a:t>12</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(1</a:t>
          </a:r>
          <a:r>
            <a:rPr lang="en-US" sz="3200" dirty="0">
              <a:latin typeface="+mn-lt"/>
              <a:cs typeface="Arial" panose="020B0604020202020204" pitchFamily="34" charset="0"/>
            </a:rPr>
            <a:t>x4=</a:t>
          </a:r>
          <a:r>
            <a:rPr lang="el-GR" sz="3200" dirty="0">
              <a:latin typeface="+mn-lt"/>
              <a:cs typeface="Arial" panose="020B0604020202020204" pitchFamily="34" charset="0"/>
            </a:rPr>
            <a:t>4</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mn-lt"/>
              <a:cs typeface="Arial" panose="020B0604020202020204" pitchFamily="34" charset="0"/>
            </a:rPr>
            <a:t>Λογοτεχνία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48403D82-16B6-42F0-B788-CB5977744975}">
      <dgm:prSet phldrT="[Text]" custT="1"/>
      <dgm:spPr/>
      <dgm:t>
        <a:bodyPr/>
        <a:lstStyle/>
        <a:p>
          <a:r>
            <a:rPr lang="el-GR" sz="2800" b="1" dirty="0">
              <a:latin typeface="+mn-lt"/>
              <a:cs typeface="Arial" panose="020B0604020202020204" pitchFamily="34" charset="0"/>
            </a:rPr>
            <a:t>Λατινικά</a:t>
          </a:r>
        </a:p>
      </dgm:t>
    </dgm:pt>
    <dgm:pt modelId="{3FD2972E-5E11-49B6-9B39-D52442FCF26E}" type="sibTrans" cxnId="{9713A38D-35F2-4A63-9610-C0ABE5823322}">
      <dgm:prSet/>
      <dgm:spPr/>
      <dgm:t>
        <a:bodyPr/>
        <a:lstStyle/>
        <a:p>
          <a:endParaRPr lang="en-US"/>
        </a:p>
      </dgm:t>
    </dgm:pt>
    <dgm:pt modelId="{E9B7AEF9-4E37-4341-9622-7D0F225BA889}" type="parTrans" cxnId="{9713A38D-35F2-4A63-9610-C0ABE5823322}">
      <dgm:prSet/>
      <dgm:spPr/>
      <dgm:t>
        <a:bodyPr/>
        <a:lstStyle/>
        <a:p>
          <a:endParaRPr lang="en-US"/>
        </a:p>
      </dgm:t>
    </dgm:pt>
    <dgm:pt modelId="{1794EE0D-8F81-4585-8BD0-0B8451C09693}">
      <dgm:prSet phldrT="[Text]" custT="1"/>
      <dgm:spPr/>
      <dgm:t>
        <a:bodyPr/>
        <a:lstStyle/>
        <a:p>
          <a:r>
            <a:rPr lang="el-GR" sz="2800" b="1" dirty="0">
              <a:latin typeface="+mn-lt"/>
              <a:cs typeface="Arial" panose="020B0604020202020204" pitchFamily="34" charset="0"/>
            </a:rPr>
            <a:t>Ιστορία </a:t>
          </a:r>
        </a:p>
      </dgm:t>
    </dgm:pt>
    <dgm:pt modelId="{110227EB-8CBF-4568-B300-817CB8C0F603}" type="sibTrans" cxnId="{84BB3961-86BC-48E6-A199-9910484E194A}">
      <dgm:prSet/>
      <dgm:spPr/>
      <dgm:t>
        <a:bodyPr/>
        <a:lstStyle/>
        <a:p>
          <a:endParaRPr lang="en-US"/>
        </a:p>
      </dgm:t>
    </dgm:pt>
    <dgm:pt modelId="{896DC1A3-818E-4C4D-B738-D5DCD6445E4F}" type="parTrans" cxnId="{84BB3961-86BC-48E6-A199-9910484E194A}">
      <dgm:prSet/>
      <dgm:spPr/>
      <dgm:t>
        <a:bodyPr/>
        <a:lstStyle/>
        <a:p>
          <a:endParaRPr lang="en-US"/>
        </a:p>
      </dgm:t>
    </dgm:pt>
    <dgm:pt modelId="{06FC2E41-536D-440A-A8AA-746EB963E305}">
      <dgm:prSet phldrT="[Text]" custT="1"/>
      <dgm:spPr/>
      <dgm:t>
        <a:bodyPr/>
        <a:lstStyle/>
        <a:p>
          <a:r>
            <a:rPr lang="el-GR" sz="2800" b="1" dirty="0">
              <a:latin typeface="+mn-lt"/>
              <a:cs typeface="Arial" panose="020B0604020202020204" pitchFamily="34" charset="0"/>
            </a:rPr>
            <a:t>Αρχαία Ελληνικά</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31ABA8F2-F551-43D2-92F3-5625F3818B56}">
      <dgm:prSet phldrT="[Text]" custT="1"/>
      <dgm:spPr/>
      <dgm:t>
        <a:bodyPr/>
        <a:lstStyle/>
        <a:p>
          <a:r>
            <a:rPr lang="el-GR" sz="2800" b="1" dirty="0">
              <a:latin typeface="+mn-lt"/>
              <a:cs typeface="Arial" panose="020B0604020202020204" pitchFamily="34" charset="0"/>
            </a:rPr>
            <a:t>Λογική-Φιλοσοφία</a:t>
          </a:r>
        </a:p>
      </dgm:t>
    </dgm:pt>
    <dgm:pt modelId="{180EBD2B-1D38-4767-A786-EDCC93B877CD}" type="parTrans" cxnId="{277A51CD-B41E-4ED7-819F-C69E791F8AA1}">
      <dgm:prSet/>
      <dgm:spPr/>
      <dgm:t>
        <a:bodyPr/>
        <a:lstStyle/>
        <a:p>
          <a:endParaRPr lang="en-US"/>
        </a:p>
      </dgm:t>
    </dgm:pt>
    <dgm:pt modelId="{38CFFCF3-5E1D-45F6-AE42-582D53A89FEF}" type="sibTrans" cxnId="{277A51CD-B41E-4ED7-819F-C69E791F8AA1}">
      <dgm:prSet/>
      <dgm:spPr/>
      <dgm:t>
        <a:bodyPr/>
        <a:lstStyle/>
        <a:p>
          <a:endParaRPr lang="en-US"/>
        </a:p>
      </dgm:t>
    </dgm:pt>
    <dgm:pt modelId="{C1B6C1FF-57F3-492A-9841-BCD4BF1B2923}">
      <dgm:prSet phldrT="[Text]" custT="1"/>
      <dgm:spPr/>
      <dgm:t>
        <a:bodyPr/>
        <a:lstStyle/>
        <a:p>
          <a:r>
            <a:rPr lang="el-GR" sz="2800" b="1" dirty="0">
              <a:latin typeface="+mn-lt"/>
              <a:cs typeface="Arial" panose="020B0604020202020204" pitchFamily="34" charset="0"/>
            </a:rPr>
            <a:t>Αγγλικά ή Γαλλικά ή άλλη ξένη γλώσσα</a:t>
          </a:r>
        </a:p>
      </dgm:t>
    </dgm:pt>
    <dgm:pt modelId="{59C2AE8F-5C55-4EB4-882A-C48EEBF773A1}" type="parTrans" cxnId="{004DC152-23BB-41B8-B8C3-58C6D14C6408}">
      <dgm:prSet/>
      <dgm:spPr/>
      <dgm:t>
        <a:bodyPr/>
        <a:lstStyle/>
        <a:p>
          <a:endParaRPr lang="en-US"/>
        </a:p>
      </dgm:t>
    </dgm:pt>
    <dgm:pt modelId="{5965A251-30AA-4517-BACF-9026A9DBA909}" type="sibTrans" cxnId="{004DC152-23BB-41B8-B8C3-58C6D14C6408}">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dgm:presLayoutVars>
          <dgm:bulletEnabled val="1"/>
        </dgm:presLayoutVars>
      </dgm:prSet>
      <dgm:spPr/>
      <dgm:t>
        <a:bodyPr/>
        <a:lstStyle/>
        <a:p>
          <a:endParaRPr lang="en-US"/>
        </a:p>
      </dgm:t>
    </dgm:pt>
  </dgm:ptLst>
  <dgm:cxnLst>
    <dgm:cxn modelId="{9713A38D-35F2-4A63-9610-C0ABE5823322}" srcId="{38E1184F-503D-44E3-BF58-8DBD15568963}" destId="{48403D82-16B6-42F0-B788-CB5977744975}" srcOrd="2" destOrd="0" parTransId="{E9B7AEF9-4E37-4341-9622-7D0F225BA889}" sibTransId="{3FD2972E-5E11-49B6-9B39-D52442FCF26E}"/>
    <dgm:cxn modelId="{D66FA8B8-68B2-49D4-8859-83A860D22821}" srcId="{722890A6-563C-41A5-ABCD-A531CEF7D8D0}" destId="{38E1184F-503D-44E3-BF58-8DBD15568963}" srcOrd="0" destOrd="0" parTransId="{640A75CD-14C8-4100-A070-E4CC65AEA4A8}" sibTransId="{1B15466F-501D-48AE-9484-A12F287AE561}"/>
    <dgm:cxn modelId="{277A51CD-B41E-4ED7-819F-C69E791F8AA1}" srcId="{579F1D68-F29D-4E5C-A701-42196EF07738}" destId="{31ABA8F2-F551-43D2-92F3-5625F3818B56}" srcOrd="1" destOrd="0" parTransId="{180EBD2B-1D38-4767-A786-EDCC93B877CD}" sibTransId="{38CFFCF3-5E1D-45F6-AE42-582D53A89FEF}"/>
    <dgm:cxn modelId="{EC2F8DE7-31A8-44F9-98E1-7A8AEC55FCE8}" srcId="{579F1D68-F29D-4E5C-A701-42196EF07738}" destId="{A2111EA8-C39B-4E1D-A58B-62CC820DB25B}" srcOrd="0" destOrd="0" parTransId="{298450FA-BA85-467B-ACDE-63A91FC4A749}" sibTransId="{6867AB1B-ED05-4F0A-84D2-BC5E00F866C6}"/>
    <dgm:cxn modelId="{CD47EECB-4C8E-4D2E-AA4E-5C4F84BD3AFD}" type="presOf" srcId="{C1B6C1FF-57F3-492A-9841-BCD4BF1B2923}" destId="{5DAB53F4-0F38-4A56-B19E-F76D8D0D8FA9}" srcOrd="0" destOrd="2" presId="urn:microsoft.com/office/officeart/2005/8/layout/vList5"/>
    <dgm:cxn modelId="{F28DE120-DBE4-48CF-90A6-7DA38FD57191}" type="presOf" srcId="{38E1184F-503D-44E3-BF58-8DBD15568963}" destId="{2DA32674-03A1-44D2-9784-086788D170D1}" srcOrd="0" destOrd="0" presId="urn:microsoft.com/office/officeart/2005/8/layout/vList5"/>
    <dgm:cxn modelId="{932FE11F-B770-4764-9421-5E8843B6CEE2}" type="presOf" srcId="{A2111EA8-C39B-4E1D-A58B-62CC820DB25B}" destId="{5DAB53F4-0F38-4A56-B19E-F76D8D0D8FA9}" srcOrd="0" destOrd="0" presId="urn:microsoft.com/office/officeart/2005/8/layout/vList5"/>
    <dgm:cxn modelId="{39B986AF-E836-41EF-A5A6-33A358E3C72E}" type="presOf" srcId="{48403D82-16B6-42F0-B788-CB5977744975}" destId="{4ABF4550-95B7-4DC0-B502-1C6FF503B397}" srcOrd="0" destOrd="2" presId="urn:microsoft.com/office/officeart/2005/8/layout/vList5"/>
    <dgm:cxn modelId="{84BB3961-86BC-48E6-A199-9910484E194A}" srcId="{38E1184F-503D-44E3-BF58-8DBD15568963}" destId="{1794EE0D-8F81-4585-8BD0-0B8451C09693}" srcOrd="1" destOrd="0" parTransId="{896DC1A3-818E-4C4D-B738-D5DCD6445E4F}" sibTransId="{110227EB-8CBF-4568-B300-817CB8C0F603}"/>
    <dgm:cxn modelId="{004DC152-23BB-41B8-B8C3-58C6D14C6408}" srcId="{579F1D68-F29D-4E5C-A701-42196EF07738}" destId="{C1B6C1FF-57F3-492A-9841-BCD4BF1B2923}" srcOrd="2" destOrd="0" parTransId="{59C2AE8F-5C55-4EB4-882A-C48EEBF773A1}" sibTransId="{5965A251-30AA-4517-BACF-9026A9DBA909}"/>
    <dgm:cxn modelId="{99EB451C-F2E0-49AA-B0E5-73030484042E}" type="presOf" srcId="{1794EE0D-8F81-4585-8BD0-0B8451C09693}" destId="{4ABF4550-95B7-4DC0-B502-1C6FF503B397}" srcOrd="0" destOrd="1" presId="urn:microsoft.com/office/officeart/2005/8/layout/vList5"/>
    <dgm:cxn modelId="{7CD5AB89-9D4D-4067-BC00-5637C680BA6A}" type="presOf" srcId="{31ABA8F2-F551-43D2-92F3-5625F3818B56}" destId="{5DAB53F4-0F38-4A56-B19E-F76D8D0D8FA9}" srcOrd="0" destOrd="1" presId="urn:microsoft.com/office/officeart/2005/8/layout/vList5"/>
    <dgm:cxn modelId="{A5BB5274-B80C-4327-B982-149836DD72DC}" type="presOf" srcId="{06FC2E41-536D-440A-A8AA-746EB963E305}" destId="{4ABF4550-95B7-4DC0-B502-1C6FF503B397}"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2CF44EE5-62A3-4D16-A3CD-A0F59E217E2D}" srcId="{38E1184F-503D-44E3-BF58-8DBD15568963}" destId="{06FC2E41-536D-440A-A8AA-746EB963E305}" srcOrd="0" destOrd="0" parTransId="{F7AFBD9B-00C8-4149-B669-6C1B48DD9D65}" sibTransId="{44FB2545-8E93-4F65-BC9C-D66A221120B1}"/>
    <dgm:cxn modelId="{DF89D56B-E2A9-4683-A071-D707D2DF9B48}" type="presOf" srcId="{579F1D68-F29D-4E5C-A701-42196EF07738}" destId="{94354C91-2B7D-453F-8F5B-5146C7A4F1FD}" srcOrd="0" destOrd="0" presId="urn:microsoft.com/office/officeart/2005/8/layout/vList5"/>
    <dgm:cxn modelId="{CB6D0DC9-6F22-4A58-B3FD-B3CB99BEA4F9}" type="presOf" srcId="{722890A6-563C-41A5-ABCD-A531CEF7D8D0}" destId="{6E6C3B06-4E20-4931-8CF1-6C1522C0DC44}" srcOrd="0" destOrd="0" presId="urn:microsoft.com/office/officeart/2005/8/layout/vList5"/>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mn-lt"/>
              <a:cs typeface="Arial" panose="020B0604020202020204" pitchFamily="34" charset="0"/>
            </a:rPr>
            <a:t>Αγγλικά </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000" dirty="0">
              <a:latin typeface="+mn-lt"/>
            </a:rPr>
            <a:t>Επιλεγόμενα Μαθήματα</a:t>
          </a:r>
          <a:r>
            <a:rPr lang="en-US" sz="3000" dirty="0">
              <a:latin typeface="+mn-lt"/>
            </a:rPr>
            <a:t> </a:t>
          </a:r>
          <a:r>
            <a:rPr lang="el-GR" sz="3000" dirty="0">
              <a:latin typeface="+mn-lt"/>
            </a:rPr>
            <a:t>(</a:t>
          </a:r>
          <a:r>
            <a:rPr lang="en-US" sz="3000" dirty="0">
              <a:latin typeface="+mn-lt"/>
            </a:rPr>
            <a:t>2x4=8)</a:t>
          </a:r>
          <a:endParaRPr lang="el-GR" sz="3000" dirty="0">
            <a:latin typeface="+mn-lt"/>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mn-lt"/>
              <a:cs typeface="Arial" panose="020B0604020202020204" pitchFamily="34" charset="0"/>
            </a:rPr>
            <a:t>Λατινικά</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7164BFCB-2279-4766-AC09-A5A74312E8D8}">
      <dgm:prSet phldrT="[Text]" custT="1"/>
      <dgm:spPr/>
      <dgm:t>
        <a:bodyPr/>
        <a:lstStyle/>
        <a:p>
          <a:r>
            <a:rPr lang="el-GR" sz="2800" b="1" dirty="0">
              <a:latin typeface="+mn-lt"/>
              <a:cs typeface="Arial" panose="020B0604020202020204" pitchFamily="34" charset="0"/>
            </a:rPr>
            <a:t>Ιστορία</a:t>
          </a:r>
        </a:p>
      </dgm:t>
    </dgm:pt>
    <dgm:pt modelId="{A90DC8C8-7D0C-4B86-B92D-7EFD42B5B5EA}" type="parTrans" cxnId="{DCA8782E-AE3A-47DB-A07E-161BAE2246AE}">
      <dgm:prSet/>
      <dgm:spPr/>
      <dgm:t>
        <a:bodyPr/>
        <a:lstStyle/>
        <a:p>
          <a:endParaRPr lang="el-GR"/>
        </a:p>
      </dgm:t>
    </dgm:pt>
    <dgm:pt modelId="{A8201B63-A260-4B5F-97DC-102BAE556A58}" type="sibTrans" cxnId="{DCA8782E-AE3A-47DB-A07E-161BAE2246AE}">
      <dgm:prSet/>
      <dgm:spPr/>
      <dgm:t>
        <a:bodyPr/>
        <a:lstStyle/>
        <a:p>
          <a:endParaRPr lang="el-GR"/>
        </a:p>
      </dgm:t>
    </dgm:pt>
    <dgm:pt modelId="{322A3B29-640B-426B-9514-99F76493C867}">
      <dgm:prSet phldrT="[Text]" custT="1"/>
      <dgm:spPr/>
      <dgm:t>
        <a:bodyPr/>
        <a:lstStyle/>
        <a:p>
          <a:r>
            <a:rPr lang="el-GR" sz="2800" b="1" dirty="0">
              <a:latin typeface="+mn-lt"/>
              <a:cs typeface="Arial" panose="020B0604020202020204" pitchFamily="34" charset="0"/>
            </a:rPr>
            <a:t>Γαλλικά</a:t>
          </a:r>
        </a:p>
      </dgm:t>
    </dgm:pt>
    <dgm:pt modelId="{B7FC1108-EE85-4086-BA4E-C92C6346A10B}" type="parTrans" cxnId="{124CAEBE-6AB1-4522-B521-6181016CF3F1}">
      <dgm:prSet/>
      <dgm:spPr/>
      <dgm:t>
        <a:bodyPr/>
        <a:lstStyle/>
        <a:p>
          <a:endParaRPr lang="el-GR"/>
        </a:p>
      </dgm:t>
    </dgm:pt>
    <dgm:pt modelId="{C16F94C3-BEE4-4C63-AE33-A2BC2565CA50}" type="sibTrans" cxnId="{124CAEBE-6AB1-4522-B521-6181016CF3F1}">
      <dgm:prSet/>
      <dgm:spPr/>
      <dgm:t>
        <a:bodyPr/>
        <a:lstStyle/>
        <a:p>
          <a:endParaRPr lang="el-GR"/>
        </a:p>
      </dgm:t>
    </dgm:pt>
    <dgm:pt modelId="{70199DD2-A4C6-4581-8660-763A01FCE778}">
      <dgm:prSet phldrT="[Text]" custT="1"/>
      <dgm:spPr/>
      <dgm:t>
        <a:bodyPr/>
        <a:lstStyle/>
        <a:p>
          <a:r>
            <a:rPr lang="el-GR" sz="2800" b="1" dirty="0">
              <a:latin typeface="+mn-lt"/>
              <a:cs typeface="Arial" panose="020B0604020202020204" pitchFamily="34" charset="0"/>
            </a:rPr>
            <a:t>Αρχαία Ελληνικά</a:t>
          </a:r>
        </a:p>
      </dgm:t>
    </dgm:pt>
    <dgm:pt modelId="{F1A195A8-2D72-4E66-8A47-FC77474E671A}" type="parTrans" cxnId="{77E465A4-FD0F-4600-8F4B-5A866DA29BA5}">
      <dgm:prSet/>
      <dgm:spPr/>
      <dgm:t>
        <a:bodyPr/>
        <a:lstStyle/>
        <a:p>
          <a:endParaRPr lang="el-GR"/>
        </a:p>
      </dgm:t>
    </dgm:pt>
    <dgm:pt modelId="{E1C7902E-AE72-47EF-A89B-27B5D7269EFE}" type="sibTrans" cxnId="{77E465A4-FD0F-4600-8F4B-5A866DA29BA5}">
      <dgm:prSet/>
      <dgm:spPr/>
      <dgm:t>
        <a:bodyPr/>
        <a:lstStyle/>
        <a:p>
          <a:endParaRPr lang="el-GR"/>
        </a:p>
      </dgm:t>
    </dgm:pt>
    <dgm:pt modelId="{B91AC704-5939-477B-AFAB-EE3D0A93EDD8}">
      <dgm:prSet phldrT="[Text]" custT="1"/>
      <dgm:spPr/>
      <dgm:t>
        <a:bodyPr/>
        <a:lstStyle/>
        <a:p>
          <a:r>
            <a:rPr lang="el-GR" sz="2800" b="1" dirty="0">
              <a:latin typeface="+mn-lt"/>
              <a:cs typeface="Arial" panose="020B0604020202020204" pitchFamily="34" charset="0"/>
            </a:rPr>
            <a:t>Οικονομικά</a:t>
          </a:r>
        </a:p>
      </dgm:t>
    </dgm:pt>
    <dgm:pt modelId="{BE21F614-84CB-4346-B0C2-CE8372D2E147}" type="parTrans" cxnId="{D1C76834-B28C-4100-9417-64278168F53C}">
      <dgm:prSet/>
      <dgm:spPr/>
      <dgm:t>
        <a:bodyPr/>
        <a:lstStyle/>
        <a:p>
          <a:endParaRPr lang="el-GR"/>
        </a:p>
      </dgm:t>
    </dgm:pt>
    <dgm:pt modelId="{079F2FA0-3F68-4B66-BD8E-E97EABF97BDE}" type="sibTrans" cxnId="{D1C76834-B28C-4100-9417-64278168F53C}">
      <dgm:prSet/>
      <dgm:spPr/>
      <dgm:t>
        <a:bodyPr/>
        <a:lstStyle/>
        <a:p>
          <a:endParaRPr lang="el-GR"/>
        </a:p>
      </dgm:t>
    </dgm:pt>
    <dgm:pt modelId="{F41E7490-6FA6-4535-AE29-3374EC6B3A81}">
      <dgm:prSet phldrT="[Text]" custT="1"/>
      <dgm:spPr/>
      <dgm:t>
        <a:bodyPr/>
        <a:lstStyle/>
        <a:p>
          <a:r>
            <a:rPr lang="el-GR" sz="2800" b="1" dirty="0">
              <a:latin typeface="+mn-lt"/>
              <a:cs typeface="Arial" panose="020B0604020202020204" pitchFamily="34" charset="0"/>
            </a:rPr>
            <a:t>Άλλη ξένη γλώσσα</a:t>
          </a:r>
        </a:p>
      </dgm:t>
    </dgm:pt>
    <dgm:pt modelId="{D69A9CFF-AF9A-40D8-B0AC-C54FF5E7BD80}" type="parTrans" cxnId="{351BED5F-F1B0-4CE1-A6AB-B0A744976278}">
      <dgm:prSet/>
      <dgm:spPr/>
      <dgm:t>
        <a:bodyPr/>
        <a:lstStyle/>
        <a:p>
          <a:endParaRPr lang="en-CY"/>
        </a:p>
      </dgm:t>
    </dgm:pt>
    <dgm:pt modelId="{9E31704D-06F5-414A-9488-A461AC6792EF}" type="sibTrans" cxnId="{351BED5F-F1B0-4CE1-A6AB-B0A744976278}">
      <dgm:prSet/>
      <dgm:spPr/>
      <dgm:t>
        <a:bodyPr/>
        <a:lstStyle/>
        <a:p>
          <a:endParaRPr lang="en-CY"/>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custScaleX="99886">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18009">
        <dgm:presLayoutVars>
          <dgm:bulletEnabled val="1"/>
        </dgm:presLayoutVars>
      </dgm:prSet>
      <dgm:spPr/>
      <dgm:t>
        <a:bodyPr/>
        <a:lstStyle/>
        <a:p>
          <a:endParaRPr lang="en-US"/>
        </a:p>
      </dgm:t>
    </dgm:pt>
  </dgm:ptLst>
  <dgm:cxnLst>
    <dgm:cxn modelId="{D1C76834-B28C-4100-9417-64278168F53C}" srcId="{579F1D68-F29D-4E5C-A701-42196EF07738}" destId="{B91AC704-5939-477B-AFAB-EE3D0A93EDD8}" srcOrd="4" destOrd="0" parTransId="{BE21F614-84CB-4346-B0C2-CE8372D2E147}" sibTransId="{079F2FA0-3F68-4B66-BD8E-E97EABF97BDE}"/>
    <dgm:cxn modelId="{60B4F46C-3B78-449C-8186-4B22DD125437}" type="presOf" srcId="{38E1184F-503D-44E3-BF58-8DBD15568963}" destId="{2DA32674-03A1-44D2-9784-086788D170D1}" srcOrd="0" destOrd="0" presId="urn:microsoft.com/office/officeart/2005/8/layout/vList5"/>
    <dgm:cxn modelId="{124CAEBE-6AB1-4522-B521-6181016CF3F1}" srcId="{579F1D68-F29D-4E5C-A701-42196EF07738}" destId="{322A3B29-640B-426B-9514-99F76493C867}" srcOrd="1" destOrd="0" parTransId="{B7FC1108-EE85-4086-BA4E-C92C6346A10B}" sibTransId="{C16F94C3-BEE4-4C63-AE33-A2BC2565CA50}"/>
    <dgm:cxn modelId="{5F3C6526-BEB7-46D8-BC8A-C9F0735A8294}" type="presOf" srcId="{7164BFCB-2279-4766-AC09-A5A74312E8D8}" destId="{4ABF4550-95B7-4DC0-B502-1C6FF503B397}" srcOrd="0" destOrd="1" presId="urn:microsoft.com/office/officeart/2005/8/layout/vList5"/>
    <dgm:cxn modelId="{5AF1C6F3-328C-420E-B928-07FF5B61B8FE}"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CC08983E-83C1-47F1-AEE5-CF2B9D64C28B}" type="presOf" srcId="{06FC2E41-536D-440A-A8AA-746EB963E305}" destId="{4ABF4550-95B7-4DC0-B502-1C6FF503B397}" srcOrd="0" destOrd="0" presId="urn:microsoft.com/office/officeart/2005/8/layout/vList5"/>
    <dgm:cxn modelId="{DCA8782E-AE3A-47DB-A07E-161BAE2246AE}" srcId="{38E1184F-503D-44E3-BF58-8DBD15568963}" destId="{7164BFCB-2279-4766-AC09-A5A74312E8D8}" srcOrd="1" destOrd="0" parTransId="{A90DC8C8-7D0C-4B86-B92D-7EFD42B5B5EA}" sibTransId="{A8201B63-A260-4B5F-97DC-102BAE556A58}"/>
    <dgm:cxn modelId="{77E465A4-FD0F-4600-8F4B-5A866DA29BA5}" srcId="{579F1D68-F29D-4E5C-A701-42196EF07738}" destId="{70199DD2-A4C6-4581-8660-763A01FCE778}" srcOrd="3" destOrd="0" parTransId="{F1A195A8-2D72-4E66-8A47-FC77474E671A}" sibTransId="{E1C7902E-AE72-47EF-A89B-27B5D7269EFE}"/>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1D08708A-5760-491E-807B-2ABF42CD580B}" type="presOf" srcId="{F41E7490-6FA6-4535-AE29-3374EC6B3A81}" destId="{5DAB53F4-0F38-4A56-B19E-F76D8D0D8FA9}" srcOrd="0" destOrd="2" presId="urn:microsoft.com/office/officeart/2005/8/layout/vList5"/>
    <dgm:cxn modelId="{CA3D8266-14AB-4EC6-88F3-CAA13C7A2BDA}" type="presOf" srcId="{722890A6-563C-41A5-ABCD-A531CEF7D8D0}" destId="{6E6C3B06-4E20-4931-8CF1-6C1522C0DC44}" srcOrd="0" destOrd="0" presId="urn:microsoft.com/office/officeart/2005/8/layout/vList5"/>
    <dgm:cxn modelId="{F7E4A5D3-5778-4281-9722-DAABF1991D61}" type="presOf" srcId="{A2111EA8-C39B-4E1D-A58B-62CC820DB25B}" destId="{5DAB53F4-0F38-4A56-B19E-F76D8D0D8FA9}" srcOrd="0" destOrd="0" presId="urn:microsoft.com/office/officeart/2005/8/layout/vList5"/>
    <dgm:cxn modelId="{199C8C13-9235-4368-B73E-128563B44637}" type="presOf" srcId="{B91AC704-5939-477B-AFAB-EE3D0A93EDD8}" destId="{5DAB53F4-0F38-4A56-B19E-F76D8D0D8FA9}" srcOrd="0" destOrd="4" presId="urn:microsoft.com/office/officeart/2005/8/layout/vList5"/>
    <dgm:cxn modelId="{351BED5F-F1B0-4CE1-A6AB-B0A744976278}" srcId="{579F1D68-F29D-4E5C-A701-42196EF07738}" destId="{F41E7490-6FA6-4535-AE29-3374EC6B3A81}" srcOrd="2" destOrd="0" parTransId="{D69A9CFF-AF9A-40D8-B0AC-C54FF5E7BD80}" sibTransId="{9E31704D-06F5-414A-9488-A461AC6792EF}"/>
    <dgm:cxn modelId="{DE55AB89-A2EF-4D45-AA21-AF613ED909B0}" type="presOf" srcId="{70199DD2-A4C6-4581-8660-763A01FCE778}" destId="{5DAB53F4-0F38-4A56-B19E-F76D8D0D8FA9}" srcOrd="0" destOrd="3" presId="urn:microsoft.com/office/officeart/2005/8/layout/vList5"/>
    <dgm:cxn modelId="{9C30FB5D-10EA-47CD-BCE7-DD98390B28A6}" type="presOf" srcId="{322A3B29-640B-426B-9514-99F76493C867}" destId="{5DAB53F4-0F38-4A56-B19E-F76D8D0D8FA9}" srcOrd="0" destOrd="1"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242A188F-A4D0-4136-9133-A47788AC108A}" type="presParOf" srcId="{6E6C3B06-4E20-4931-8CF1-6C1522C0DC44}" destId="{79703B63-DD68-4591-8015-645979EEB24A}" srcOrd="0" destOrd="0" presId="urn:microsoft.com/office/officeart/2005/8/layout/vList5"/>
    <dgm:cxn modelId="{A038DBC7-E81A-453D-B401-D9946AC82DE9}" type="presParOf" srcId="{79703B63-DD68-4591-8015-645979EEB24A}" destId="{2DA32674-03A1-44D2-9784-086788D170D1}" srcOrd="0" destOrd="0" presId="urn:microsoft.com/office/officeart/2005/8/layout/vList5"/>
    <dgm:cxn modelId="{D90D6C4B-04FD-431E-8862-2B9317925F66}" type="presParOf" srcId="{79703B63-DD68-4591-8015-645979EEB24A}" destId="{4ABF4550-95B7-4DC0-B502-1C6FF503B397}" srcOrd="1" destOrd="0" presId="urn:microsoft.com/office/officeart/2005/8/layout/vList5"/>
    <dgm:cxn modelId="{9537DDAB-E4A3-4682-8B89-DF66E702823E}" type="presParOf" srcId="{6E6C3B06-4E20-4931-8CF1-6C1522C0DC44}" destId="{D0F5E840-0A57-48B9-8766-643FA05DF03D}" srcOrd="1" destOrd="0" presId="urn:microsoft.com/office/officeart/2005/8/layout/vList5"/>
    <dgm:cxn modelId="{845F35B6-529C-4D3B-BC76-220592C8B557}" type="presParOf" srcId="{6E6C3B06-4E20-4931-8CF1-6C1522C0DC44}" destId="{5ACF51CB-00B1-4DE1-9CAC-DA374F4EB8A1}" srcOrd="2" destOrd="0" presId="urn:microsoft.com/office/officeart/2005/8/layout/vList5"/>
    <dgm:cxn modelId="{F37D241A-06F2-4CD6-B3EC-5BFB9D7A6495}" type="presParOf" srcId="{5ACF51CB-00B1-4DE1-9CAC-DA374F4EB8A1}" destId="{94354C91-2B7D-453F-8F5B-5146C7A4F1FD}" srcOrd="0" destOrd="0" presId="urn:microsoft.com/office/officeart/2005/8/layout/vList5"/>
    <dgm:cxn modelId="{33EE8F1F-3E4C-4822-BAB4-1B96B86DB6BA}"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mn-lt"/>
              <a:cs typeface="Arial" panose="020B0604020202020204" pitchFamily="34" charset="0"/>
            </a:rPr>
            <a:t>Μαθηματικά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mn-lt"/>
              <a:cs typeface="Arial" panose="020B0604020202020204" pitchFamily="34" charset="0"/>
            </a:rPr>
            <a:t>Χημεία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mn-lt"/>
              <a:cs typeface="Arial" panose="020B0604020202020204"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E98312FE-CED8-4D22-808D-60A3E0907D05}">
      <dgm:prSet phldrT="[Text]" custT="1"/>
      <dgm:spPr/>
      <dgm:t>
        <a:bodyPr/>
        <a:lstStyle/>
        <a:p>
          <a:r>
            <a:rPr lang="el-GR" sz="2800" b="1" dirty="0">
              <a:latin typeface="+mn-lt"/>
              <a:cs typeface="Arial" panose="020B0604020202020204" pitchFamily="34" charset="0"/>
            </a:rPr>
            <a:t>Φυσική</a:t>
          </a:r>
        </a:p>
      </dgm:t>
    </dgm:pt>
    <dgm:pt modelId="{4DF57BB8-ACB3-44A5-853C-6D89495F7B03}" type="parTrans" cxnId="{2ECA7DCB-72A1-4D28-B53E-0211477DD036}">
      <dgm:prSet/>
      <dgm:spPr/>
      <dgm:t>
        <a:bodyPr/>
        <a:lstStyle/>
        <a:p>
          <a:endParaRPr lang="en-US"/>
        </a:p>
      </dgm:t>
    </dgm:pt>
    <dgm:pt modelId="{2D6F46F7-B2DA-4E43-98FA-A2BA9E72E07F}" type="sibTrans" cxnId="{2ECA7DCB-72A1-4D28-B53E-0211477DD036}">
      <dgm:prSet/>
      <dgm:spPr/>
      <dgm:t>
        <a:bodyPr/>
        <a:lstStyle/>
        <a:p>
          <a:endParaRPr lang="en-US"/>
        </a:p>
      </dgm:t>
    </dgm:pt>
    <dgm:pt modelId="{F4741B3A-17DA-4821-B627-1F10C461F830}">
      <dgm:prSet phldrT="[Text]" custT="1"/>
      <dgm:spPr/>
      <dgm:t>
        <a:bodyPr/>
        <a:lstStyle/>
        <a:p>
          <a:r>
            <a:rPr lang="el-GR" sz="2400" b="1" dirty="0">
              <a:latin typeface="+mn-lt"/>
              <a:cs typeface="Arial" panose="020B0604020202020204" pitchFamily="34" charset="0"/>
            </a:rPr>
            <a:t>Βιολογία</a:t>
          </a:r>
        </a:p>
      </dgm:t>
    </dgm:pt>
    <dgm:pt modelId="{71565403-1244-4941-97BF-9CE68643EC1A}" type="parTrans" cxnId="{75082379-817F-41EB-81B2-32B120C5A74C}">
      <dgm:prSet/>
      <dgm:spPr/>
      <dgm:t>
        <a:bodyPr/>
        <a:lstStyle/>
        <a:p>
          <a:endParaRPr lang="en-US"/>
        </a:p>
      </dgm:t>
    </dgm:pt>
    <dgm:pt modelId="{268883FE-FD98-4AEA-9FAF-B335FD6BEEAE}" type="sibTrans" cxnId="{75082379-817F-41EB-81B2-32B120C5A74C}">
      <dgm:prSet/>
      <dgm:spPr/>
      <dgm:t>
        <a:bodyPr/>
        <a:lstStyle/>
        <a:p>
          <a:endParaRPr lang="en-US"/>
        </a:p>
      </dgm:t>
    </dgm:pt>
    <dgm:pt modelId="{05AA817E-C574-4028-9838-57E69B9523E8}">
      <dgm:prSet phldrT="[Text]" custT="1"/>
      <dgm:spPr/>
      <dgm:t>
        <a:bodyPr/>
        <a:lstStyle/>
        <a:p>
          <a:r>
            <a:rPr lang="el-GR" sz="2400" b="1" dirty="0">
              <a:latin typeface="+mn-lt"/>
              <a:cs typeface="Arial" panose="020B0604020202020204" pitchFamily="34" charset="0"/>
            </a:rPr>
            <a:t>Αγγλικά ή Γαλλικά ή άλλη ξένη γλώσσα </a:t>
          </a:r>
        </a:p>
      </dgm:t>
    </dgm:pt>
    <dgm:pt modelId="{99DD6B83-BD17-4CAD-944F-7D0342E07007}" type="parTrans" cxnId="{E5EA9B1B-7005-46D3-916E-856C08786876}">
      <dgm:prSet/>
      <dgm:spPr/>
      <dgm:t>
        <a:bodyPr/>
        <a:lstStyle/>
        <a:p>
          <a:endParaRPr lang="en-US"/>
        </a:p>
      </dgm:t>
    </dgm:pt>
    <dgm:pt modelId="{2D7C2320-BEC0-4DEC-9BC3-C0955810FD41}" type="sibTrans" cxnId="{E5EA9B1B-7005-46D3-916E-856C08786876}">
      <dgm:prSet/>
      <dgm:spPr/>
      <dgm:t>
        <a:bodyPr/>
        <a:lstStyle/>
        <a:p>
          <a:endParaRPr lang="en-US"/>
        </a:p>
      </dgm:t>
    </dgm:pt>
    <dgm:pt modelId="{73B43F43-1AEC-4F4D-BDDD-D9BC5A27C2A7}">
      <dgm:prSet phldrT="[Text]" custT="1"/>
      <dgm:spPr/>
      <dgm:t>
        <a:bodyPr/>
        <a:lstStyle/>
        <a:p>
          <a:r>
            <a:rPr lang="el-GR" sz="2400" b="1" dirty="0">
              <a:latin typeface="+mn-lt"/>
              <a:cs typeface="Arial" panose="020B0604020202020204" pitchFamily="34" charset="0"/>
            </a:rPr>
            <a:t>Δίκτυα </a:t>
          </a:r>
        </a:p>
      </dgm:t>
    </dgm:pt>
    <dgm:pt modelId="{A9056167-B341-48ED-A652-D137D3501734}" type="parTrans" cxnId="{EE8C3738-1623-4B87-90AD-26023B99E843}">
      <dgm:prSet/>
      <dgm:spPr/>
      <dgm:t>
        <a:bodyPr/>
        <a:lstStyle/>
        <a:p>
          <a:endParaRPr lang="en-US"/>
        </a:p>
      </dgm:t>
    </dgm:pt>
    <dgm:pt modelId="{E46AC52F-24D4-40C6-9C0A-7FFDD231856D}" type="sibTrans" cxnId="{EE8C3738-1623-4B87-90AD-26023B99E843}">
      <dgm:prSet/>
      <dgm:spPr/>
      <dgm:t>
        <a:bodyPr/>
        <a:lstStyle/>
        <a:p>
          <a:endParaRPr lang="en-US"/>
        </a:p>
      </dgm:t>
    </dgm:pt>
    <dgm:pt modelId="{C5752C96-7313-4F22-AC7E-D3FDA6242752}">
      <dgm:prSet phldrT="[Text]" custT="1"/>
      <dgm:spPr/>
      <dgm:t>
        <a:bodyPr/>
        <a:lstStyle/>
        <a:p>
          <a:r>
            <a:rPr lang="el-GR" sz="2400" b="1" dirty="0">
              <a:latin typeface="+mn-lt"/>
              <a:cs typeface="Arial" panose="020B0604020202020204" pitchFamily="34" charset="0"/>
            </a:rPr>
            <a:t>Σχεδιασμός και Τεχνολογία</a:t>
          </a:r>
        </a:p>
      </dgm:t>
    </dgm:pt>
    <dgm:pt modelId="{D3FA26CF-7875-423A-9507-4A497D2DA8B5}" type="parTrans" cxnId="{C17C2406-057B-4007-9070-8E51F2FE342E}">
      <dgm:prSet/>
      <dgm:spPr/>
      <dgm:t>
        <a:bodyPr/>
        <a:lstStyle/>
        <a:p>
          <a:endParaRPr lang="en-US"/>
        </a:p>
      </dgm:t>
    </dgm:pt>
    <dgm:pt modelId="{1523E32E-830C-441B-A412-1E0344236E50}" type="sibTrans" cxnId="{C17C2406-057B-4007-9070-8E51F2FE342E}">
      <dgm:prSet/>
      <dgm:spPr/>
      <dgm:t>
        <a:bodyPr/>
        <a:lstStyle/>
        <a:p>
          <a:endParaRPr lang="en-US"/>
        </a:p>
      </dgm:t>
    </dgm:pt>
    <dgm:pt modelId="{B7E74674-2AD3-4FB6-830E-981643523590}">
      <dgm:prSet phldrT="[Text]" custT="1"/>
      <dgm:spPr/>
      <dgm:t>
        <a:bodyPr/>
        <a:lstStyle/>
        <a:p>
          <a:r>
            <a:rPr lang="el-GR" sz="2400" b="1" dirty="0">
              <a:latin typeface="+mn-lt"/>
              <a:cs typeface="Arial" panose="020B0604020202020204" pitchFamily="34" charset="0"/>
            </a:rPr>
            <a:t>Ελεύθερο - Προοπτικό Σχέδιο</a:t>
          </a:r>
        </a:p>
      </dgm:t>
    </dgm:pt>
    <dgm:pt modelId="{B179EB2E-4432-45F4-A4F5-0796B52BC328}" type="parTrans" cxnId="{7BA49C72-284D-4B16-8312-0CADA35CF4B5}">
      <dgm:prSet/>
      <dgm:spPr/>
      <dgm:t>
        <a:bodyPr/>
        <a:lstStyle/>
        <a:p>
          <a:endParaRPr lang="en-US"/>
        </a:p>
      </dgm:t>
    </dgm:pt>
    <dgm:pt modelId="{EF017BBE-FF7F-4A6F-88B4-0EFEFBCF6A10}" type="sibTrans" cxnId="{7BA49C72-284D-4B16-8312-0CADA35CF4B5}">
      <dgm:prSet/>
      <dgm:spPr/>
      <dgm:t>
        <a:bodyPr/>
        <a:lstStyle/>
        <a:p>
          <a:endParaRPr lang="en-US"/>
        </a:p>
      </dgm:t>
    </dgm:pt>
    <dgm:pt modelId="{DDD74D84-1AB2-42D7-B07C-A81BF2FE8FAD}">
      <dgm:prSet phldrT="[Text]" custT="1"/>
      <dgm:spPr/>
      <dgm:t>
        <a:bodyPr/>
        <a:lstStyle/>
        <a:p>
          <a:r>
            <a:rPr lang="el-GR" sz="2400" b="1" dirty="0">
              <a:latin typeface="+mn-lt"/>
              <a:cs typeface="Arial" panose="020B0604020202020204" pitchFamily="34" charset="0"/>
            </a:rPr>
            <a:t>Αρχιτεκτονικό - Τεχνικό Σχέδιο</a:t>
          </a:r>
        </a:p>
      </dgm:t>
    </dgm:pt>
    <dgm:pt modelId="{20951D6F-3391-43F8-90DA-708A5E8FF8FF}" type="parTrans" cxnId="{B0EF4AE3-63E8-4301-AC93-E25F4A3B6529}">
      <dgm:prSet/>
      <dgm:spPr/>
      <dgm:t>
        <a:bodyPr/>
        <a:lstStyle/>
        <a:p>
          <a:endParaRPr lang="en-US"/>
        </a:p>
      </dgm:t>
    </dgm:pt>
    <dgm:pt modelId="{3690D69A-0632-430B-A4E2-3DE1741C0835}" type="sibTrans" cxnId="{B0EF4AE3-63E8-4301-AC93-E25F4A3B6529}">
      <dgm:prSet/>
      <dgm:spPr/>
      <dgm:t>
        <a:bodyPr/>
        <a:lstStyle/>
        <a:p>
          <a:endParaRPr lang="en-US"/>
        </a:p>
      </dgm:t>
    </dgm:pt>
    <dgm:pt modelId="{0803BB6F-B3DC-4100-A626-F004FA931367}">
      <dgm:prSet phldrT="[Text]" custT="1"/>
      <dgm:spPr/>
      <dgm:t>
        <a:bodyPr/>
        <a:lstStyle/>
        <a:p>
          <a:r>
            <a:rPr lang="el-GR" sz="2400" b="1" dirty="0">
              <a:latin typeface="+mn-lt"/>
              <a:cs typeface="Arial" panose="020B0604020202020204" pitchFamily="34" charset="0"/>
            </a:rPr>
            <a:t>Γραφικές Τέχνες</a:t>
          </a:r>
        </a:p>
      </dgm:t>
    </dgm:pt>
    <dgm:pt modelId="{BBD01422-0E4B-4AFD-BF6F-BB56FF13E6B5}" type="parTrans" cxnId="{52C7CCFD-4D0F-4E4E-A073-B41A3A671F96}">
      <dgm:prSet/>
      <dgm:spPr/>
      <dgm:t>
        <a:bodyPr/>
        <a:lstStyle/>
        <a:p>
          <a:endParaRPr lang="en-US"/>
        </a:p>
      </dgm:t>
    </dgm:pt>
    <dgm:pt modelId="{6CA40D93-C1D5-440B-A710-559E271D76C3}" type="sibTrans" cxnId="{52C7CCFD-4D0F-4E4E-A073-B41A3A671F96}">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X="-1513" custLinFactNeighborY="-8148">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9196" custScaleY="240227">
        <dgm:presLayoutVars>
          <dgm:bulletEnabled val="1"/>
        </dgm:presLayoutVars>
      </dgm:prSet>
      <dgm:spPr/>
      <dgm:t>
        <a:bodyPr/>
        <a:lstStyle/>
        <a:p>
          <a:endParaRPr lang="en-US"/>
        </a:p>
      </dgm:t>
    </dgm:pt>
  </dgm:ptLst>
  <dgm:cxnLst>
    <dgm:cxn modelId="{0DE9AF52-B3B2-4B70-865B-A5DEF3DAA10F}" type="presOf" srcId="{06FC2E41-536D-440A-A8AA-746EB963E305}" destId="{4ABF4550-95B7-4DC0-B502-1C6FF503B397}" srcOrd="0" destOrd="0" presId="urn:microsoft.com/office/officeart/2005/8/layout/vList5"/>
    <dgm:cxn modelId="{E5C95C8C-A5A4-4D41-AF2C-70AD80807DCA}" type="presOf" srcId="{DDD74D84-1AB2-42D7-B07C-A81BF2FE8FAD}" destId="{5DAB53F4-0F38-4A56-B19E-F76D8D0D8FA9}" srcOrd="0" destOrd="7" presId="urn:microsoft.com/office/officeart/2005/8/layout/vList5"/>
    <dgm:cxn modelId="{33868E9F-48BE-492B-ADB8-9405C929E3A5}" type="presOf" srcId="{C5752C96-7313-4F22-AC7E-D3FDA6242752}" destId="{5DAB53F4-0F38-4A56-B19E-F76D8D0D8FA9}" srcOrd="0" destOrd="5" presId="urn:microsoft.com/office/officeart/2005/8/layout/vList5"/>
    <dgm:cxn modelId="{C17C2406-057B-4007-9070-8E51F2FE342E}" srcId="{579F1D68-F29D-4E5C-A701-42196EF07738}" destId="{C5752C96-7313-4F22-AC7E-D3FDA6242752}" srcOrd="5" destOrd="0" parTransId="{D3FA26CF-7875-423A-9507-4A497D2DA8B5}" sibTransId="{1523E32E-830C-441B-A412-1E0344236E50}"/>
    <dgm:cxn modelId="{4A271FC9-4C99-4E94-B4AA-688E5E1EA7EE}" type="presOf" srcId="{05AA817E-C574-4028-9838-57E69B9523E8}" destId="{5DAB53F4-0F38-4A56-B19E-F76D8D0D8FA9}" srcOrd="0" destOrd="2" presId="urn:microsoft.com/office/officeart/2005/8/layout/vList5"/>
    <dgm:cxn modelId="{2ECA7DCB-72A1-4D28-B53E-0211477DD036}" srcId="{38E1184F-503D-44E3-BF58-8DBD15568963}" destId="{E98312FE-CED8-4D22-808D-60A3E0907D05}" srcOrd="1" destOrd="0" parTransId="{4DF57BB8-ACB3-44A5-853C-6D89495F7B03}" sibTransId="{2D6F46F7-B2DA-4E43-98FA-A2BA9E72E07F}"/>
    <dgm:cxn modelId="{F5C4826E-A1AF-42BE-9C89-C5CBB4AA2F3C}" srcId="{722890A6-563C-41A5-ABCD-A531CEF7D8D0}" destId="{579F1D68-F29D-4E5C-A701-42196EF07738}" srcOrd="1" destOrd="0" parTransId="{6B8CCA8C-A9F7-48A2-99B9-401F46984FC1}" sibTransId="{F3C1947D-19CA-46F3-AB58-69A443604CB2}"/>
    <dgm:cxn modelId="{75082379-817F-41EB-81B2-32B120C5A74C}" srcId="{579F1D68-F29D-4E5C-A701-42196EF07738}" destId="{F4741B3A-17DA-4821-B627-1F10C461F830}" srcOrd="1" destOrd="0" parTransId="{71565403-1244-4941-97BF-9CE68643EC1A}" sibTransId="{268883FE-FD98-4AEA-9FAF-B335FD6BEEAE}"/>
    <dgm:cxn modelId="{84C0ABA6-B814-463D-9640-92E44F784C6C}" type="presOf" srcId="{579F1D68-F29D-4E5C-A701-42196EF07738}" destId="{94354C91-2B7D-453F-8F5B-5146C7A4F1FD}" srcOrd="0" destOrd="0"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B0EF4AE3-63E8-4301-AC93-E25F4A3B6529}" srcId="{579F1D68-F29D-4E5C-A701-42196EF07738}" destId="{DDD74D84-1AB2-42D7-B07C-A81BF2FE8FAD}" srcOrd="7" destOrd="0" parTransId="{20951D6F-3391-43F8-90DA-708A5E8FF8FF}" sibTransId="{3690D69A-0632-430B-A4E2-3DE1741C0835}"/>
    <dgm:cxn modelId="{18D80D0E-BBC3-42B6-8717-2148ACE0BA3B}" type="presOf" srcId="{B7E74674-2AD3-4FB6-830E-981643523590}" destId="{5DAB53F4-0F38-4A56-B19E-F76D8D0D8FA9}" srcOrd="0" destOrd="6" presId="urn:microsoft.com/office/officeart/2005/8/layout/vList5"/>
    <dgm:cxn modelId="{92145CAC-323B-43BC-A496-8C88C21BFCA7}" type="presOf" srcId="{73B43F43-1AEC-4F4D-BDDD-D9BC5A27C2A7}" destId="{5DAB53F4-0F38-4A56-B19E-F76D8D0D8FA9}" srcOrd="0" destOrd="3" presId="urn:microsoft.com/office/officeart/2005/8/layout/vList5"/>
    <dgm:cxn modelId="{889FB3E4-8E48-4495-8234-D07C1E471EF3}" srcId="{579F1D68-F29D-4E5C-A701-42196EF07738}" destId="{63D169C7-2250-418B-B8D4-03356B4EFC95}" srcOrd="4" destOrd="0" parTransId="{21B226F7-0747-4B95-B815-1CAFCC535360}" sibTransId="{5C2D610D-94A4-4C55-9096-8547BC7951B0}"/>
    <dgm:cxn modelId="{EE8C3738-1623-4B87-90AD-26023B99E843}" srcId="{579F1D68-F29D-4E5C-A701-42196EF07738}" destId="{73B43F43-1AEC-4F4D-BDDD-D9BC5A27C2A7}" srcOrd="3" destOrd="0" parTransId="{A9056167-B341-48ED-A652-D137D3501734}" sibTransId="{E46AC52F-24D4-40C6-9C0A-7FFDD231856D}"/>
    <dgm:cxn modelId="{F840BB3E-46D0-4194-8254-79530F64196F}" type="presOf" srcId="{63D169C7-2250-418B-B8D4-03356B4EFC95}" destId="{5DAB53F4-0F38-4A56-B19E-F76D8D0D8FA9}" srcOrd="0" destOrd="4" presId="urn:microsoft.com/office/officeart/2005/8/layout/vList5"/>
    <dgm:cxn modelId="{E5EA9B1B-7005-46D3-916E-856C08786876}" srcId="{579F1D68-F29D-4E5C-A701-42196EF07738}" destId="{05AA817E-C574-4028-9838-57E69B9523E8}" srcOrd="2" destOrd="0" parTransId="{99DD6B83-BD17-4CAD-944F-7D0342E07007}" sibTransId="{2D7C2320-BEC0-4DEC-9BC3-C0955810FD41}"/>
    <dgm:cxn modelId="{AD7E9329-E752-4053-A83F-1E4CADFF8EE0}" type="presOf" srcId="{38E1184F-503D-44E3-BF58-8DBD15568963}" destId="{2DA32674-03A1-44D2-9784-086788D170D1}" srcOrd="0" destOrd="0" presId="urn:microsoft.com/office/officeart/2005/8/layout/vList5"/>
    <dgm:cxn modelId="{52C7CCFD-4D0F-4E4E-A073-B41A3A671F96}" srcId="{579F1D68-F29D-4E5C-A701-42196EF07738}" destId="{0803BB6F-B3DC-4100-A626-F004FA931367}" srcOrd="8" destOrd="0" parTransId="{BBD01422-0E4B-4AFD-BF6F-BB56FF13E6B5}" sibTransId="{6CA40D93-C1D5-440B-A710-559E271D76C3}"/>
    <dgm:cxn modelId="{4EE1A1F6-921D-4C61-A458-4BBFB51EA2E8}" type="presOf" srcId="{722890A6-563C-41A5-ABCD-A531CEF7D8D0}" destId="{6E6C3B06-4E20-4931-8CF1-6C1522C0DC44}" srcOrd="0" destOrd="0" presId="urn:microsoft.com/office/officeart/2005/8/layout/vList5"/>
    <dgm:cxn modelId="{2A4FFC51-E2BB-46D1-9434-A93972EA2289}" type="presOf" srcId="{A2111EA8-C39B-4E1D-A58B-62CC820DB25B}" destId="{5DAB53F4-0F38-4A56-B19E-F76D8D0D8FA9}" srcOrd="0" destOrd="0" presId="urn:microsoft.com/office/officeart/2005/8/layout/vList5"/>
    <dgm:cxn modelId="{650B0926-4B6B-4295-A362-A51E16CB166D}" type="presOf" srcId="{F4741B3A-17DA-4821-B627-1F10C461F830}" destId="{5DAB53F4-0F38-4A56-B19E-F76D8D0D8FA9}" srcOrd="0" destOrd="1" presId="urn:microsoft.com/office/officeart/2005/8/layout/vList5"/>
    <dgm:cxn modelId="{7BA49C72-284D-4B16-8312-0CADA35CF4B5}" srcId="{579F1D68-F29D-4E5C-A701-42196EF07738}" destId="{B7E74674-2AD3-4FB6-830E-981643523590}" srcOrd="6" destOrd="0" parTransId="{B179EB2E-4432-45F4-A4F5-0796B52BC328}" sibTransId="{EF017BBE-FF7F-4A6F-88B4-0EFEFBCF6A10}"/>
    <dgm:cxn modelId="{BFEA439F-E33B-4794-A8B6-4A5CB386488A}" type="presOf" srcId="{E98312FE-CED8-4D22-808D-60A3E0907D05}" destId="{4ABF4550-95B7-4DC0-B502-1C6FF503B397}" srcOrd="0" destOrd="1" presId="urn:microsoft.com/office/officeart/2005/8/layout/vList5"/>
    <dgm:cxn modelId="{5CD978C0-F619-4019-B245-48BC2E46CCC8}" type="presOf" srcId="{0803BB6F-B3DC-4100-A626-F004FA931367}" destId="{5DAB53F4-0F38-4A56-B19E-F76D8D0D8FA9}" srcOrd="0" destOrd="8"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8669969C-4BD2-4C0D-BED3-6CC8909A1EB3}" type="presParOf" srcId="{6E6C3B06-4E20-4931-8CF1-6C1522C0DC44}" destId="{79703B63-DD68-4591-8015-645979EEB24A}" srcOrd="0" destOrd="0" presId="urn:microsoft.com/office/officeart/2005/8/layout/vList5"/>
    <dgm:cxn modelId="{B347C514-4F30-4777-ADFB-B390D892CB21}" type="presParOf" srcId="{79703B63-DD68-4591-8015-645979EEB24A}" destId="{2DA32674-03A1-44D2-9784-086788D170D1}" srcOrd="0" destOrd="0" presId="urn:microsoft.com/office/officeart/2005/8/layout/vList5"/>
    <dgm:cxn modelId="{0E9142A0-6BA4-4570-89FD-C5EE43F23BC9}" type="presParOf" srcId="{79703B63-DD68-4591-8015-645979EEB24A}" destId="{4ABF4550-95B7-4DC0-B502-1C6FF503B397}" srcOrd="1" destOrd="0" presId="urn:microsoft.com/office/officeart/2005/8/layout/vList5"/>
    <dgm:cxn modelId="{A77F3F88-86B3-4E8F-8350-9BC9473567B4}" type="presParOf" srcId="{6E6C3B06-4E20-4931-8CF1-6C1522C0DC44}" destId="{D0F5E840-0A57-48B9-8766-643FA05DF03D}" srcOrd="1" destOrd="0" presId="urn:microsoft.com/office/officeart/2005/8/layout/vList5"/>
    <dgm:cxn modelId="{047BE550-1F3C-42BE-B259-33C4F9B7D89F}" type="presParOf" srcId="{6E6C3B06-4E20-4931-8CF1-6C1522C0DC44}" destId="{5ACF51CB-00B1-4DE1-9CAC-DA374F4EB8A1}" srcOrd="2" destOrd="0" presId="urn:microsoft.com/office/officeart/2005/8/layout/vList5"/>
    <dgm:cxn modelId="{E491FA1F-0646-41A9-8C49-78AE278CD407}" type="presParOf" srcId="{5ACF51CB-00B1-4DE1-9CAC-DA374F4EB8A1}" destId="{94354C91-2B7D-453F-8F5B-5146C7A4F1FD}" srcOrd="0" destOrd="0" presId="urn:microsoft.com/office/officeart/2005/8/layout/vList5"/>
    <dgm:cxn modelId="{70A7A328-4080-492B-8B20-CFBC2A1818D7}"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(3</a:t>
          </a:r>
          <a:r>
            <a:rPr lang="en-US" sz="3200" dirty="0">
              <a:latin typeface="+mn-lt"/>
              <a:cs typeface="Arial" panose="020B0604020202020204" pitchFamily="34" charset="0"/>
            </a:rPr>
            <a:t>x4=12)</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mn-lt"/>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800" b="1" dirty="0">
              <a:latin typeface="+mn-lt"/>
              <a:cs typeface="Arial" pitchFamily="34" charset="0"/>
            </a:rPr>
            <a:t>Μαθηματικά</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(1</a:t>
          </a:r>
          <a:r>
            <a:rPr lang="en-US" sz="3200" dirty="0">
              <a:latin typeface="+mn-lt"/>
              <a:cs typeface="Arial" panose="020B0604020202020204" pitchFamily="34" charset="0"/>
            </a:rPr>
            <a:t>x4=</a:t>
          </a:r>
          <a:r>
            <a:rPr lang="el-GR" sz="3200" dirty="0">
              <a:latin typeface="+mn-lt"/>
              <a:cs typeface="Arial" panose="020B0604020202020204" pitchFamily="34" charset="0"/>
            </a:rPr>
            <a:t>4</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700" b="1" dirty="0">
              <a:latin typeface="+mn-lt"/>
              <a:cs typeface="Arial" pitchFamily="34" charset="0"/>
            </a:rPr>
            <a:t>Οργάνωση &amp; Διοίκηση</a:t>
          </a:r>
          <a:r>
            <a:rPr lang="en-US" sz="2700" b="1" dirty="0">
              <a:latin typeface="+mn-lt"/>
              <a:cs typeface="Arial" pitchFamily="34" charset="0"/>
            </a:rPr>
            <a:t> </a:t>
          </a:r>
          <a:r>
            <a:rPr lang="el-GR" sz="2700" b="1" dirty="0">
              <a:latin typeface="+mn-lt"/>
              <a:cs typeface="Arial" pitchFamily="34" charset="0"/>
            </a:rPr>
            <a:t>Επιχειρήσεων</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700" b="1" dirty="0">
              <a:latin typeface="+mn-lt"/>
              <a:cs typeface="Arial"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8F34AEF1-C41E-4F41-8D8B-A32B9E54647F}">
      <dgm:prSet phldrT="[Text]" custT="1"/>
      <dgm:spPr/>
      <dgm:t>
        <a:bodyPr/>
        <a:lstStyle/>
        <a:p>
          <a:r>
            <a:rPr lang="el-GR" sz="2800" b="1" dirty="0">
              <a:latin typeface="+mn-lt"/>
              <a:cs typeface="Arial" pitchFamily="34" charset="0"/>
            </a:rPr>
            <a:t>Λογιστική</a:t>
          </a:r>
        </a:p>
      </dgm:t>
    </dgm:pt>
    <dgm:pt modelId="{32204E28-FA4A-4EF0-B396-2B6FD5AD9358}" type="parTrans" cxnId="{5EACDC9F-0366-44E6-BF7D-211FE8E73A3E}">
      <dgm:prSet/>
      <dgm:spPr/>
      <dgm:t>
        <a:bodyPr/>
        <a:lstStyle/>
        <a:p>
          <a:endParaRPr lang="en-US"/>
        </a:p>
      </dgm:t>
    </dgm:pt>
    <dgm:pt modelId="{43B6B0E7-204B-45AE-9AE2-03F1A9F93E35}" type="sibTrans" cxnId="{5EACDC9F-0366-44E6-BF7D-211FE8E73A3E}">
      <dgm:prSet/>
      <dgm:spPr/>
      <dgm:t>
        <a:bodyPr/>
        <a:lstStyle/>
        <a:p>
          <a:endParaRPr lang="en-US"/>
        </a:p>
      </dgm:t>
    </dgm:pt>
    <dgm:pt modelId="{4D4C06B9-F8AA-4210-83BE-D29907BE65F6}">
      <dgm:prSet phldrT="[Text]" custT="1"/>
      <dgm:spPr/>
      <dgm:t>
        <a:bodyPr/>
        <a:lstStyle/>
        <a:p>
          <a:r>
            <a:rPr lang="el-GR" sz="2700" b="1" dirty="0">
              <a:latin typeface="+mn-lt"/>
              <a:cs typeface="Arial" pitchFamily="34" charset="0"/>
            </a:rPr>
            <a:t>Αγγλικά ή Γαλλικά ή άλλη ξένη γλώσσα</a:t>
          </a:r>
        </a:p>
      </dgm:t>
    </dgm:pt>
    <dgm:pt modelId="{7514E0CD-C7BB-4267-B577-358A047F8DD2}" type="parTrans" cxnId="{CA5E7C08-411D-466B-9C6B-E86E17E5F540}">
      <dgm:prSet/>
      <dgm:spPr/>
      <dgm:t>
        <a:bodyPr/>
        <a:lstStyle/>
        <a:p>
          <a:endParaRPr lang="en-US"/>
        </a:p>
      </dgm:t>
    </dgm:pt>
    <dgm:pt modelId="{E17DFA62-DCDF-493D-9616-F627D784CFAE}" type="sibTrans" cxnId="{CA5E7C08-411D-466B-9C6B-E86E17E5F540}">
      <dgm:prSet/>
      <dgm:spPr/>
      <dgm:t>
        <a:bodyPr/>
        <a:lstStyle/>
        <a:p>
          <a:endParaRPr lang="en-US"/>
        </a:p>
      </dgm:t>
    </dgm:pt>
    <dgm:pt modelId="{CC4E8398-FF31-4890-B8E3-CF473C441611}">
      <dgm:prSet phldrT="[Text]" custT="1"/>
      <dgm:spPr/>
      <dgm:t>
        <a:bodyPr/>
        <a:lstStyle/>
        <a:p>
          <a:r>
            <a:rPr lang="el-GR" sz="2700" b="1" dirty="0">
              <a:latin typeface="+mn-lt"/>
              <a:cs typeface="Arial" pitchFamily="34" charset="0"/>
            </a:rPr>
            <a:t>Εμπορικά - Μάρκετινγκ</a:t>
          </a:r>
        </a:p>
      </dgm:t>
    </dgm:pt>
    <dgm:pt modelId="{F317EF77-481C-412D-BF2B-517615915C62}" type="parTrans" cxnId="{867B1737-3B70-4E42-BA20-C63948DBAF6B}">
      <dgm:prSet/>
      <dgm:spPr/>
      <dgm:t>
        <a:bodyPr/>
        <a:lstStyle/>
        <a:p>
          <a:endParaRPr lang="en-US"/>
        </a:p>
      </dgm:t>
    </dgm:pt>
    <dgm:pt modelId="{003F94C7-B6A1-4B73-8C46-8E181B974B40}" type="sibTrans" cxnId="{867B1737-3B70-4E42-BA20-C63948DBAF6B}">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LinFactNeighborX="-2610" custLinFactNeighborY="-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Y="59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29900">
        <dgm:presLayoutVars>
          <dgm:bulletEnabled val="1"/>
        </dgm:presLayoutVars>
      </dgm:prSet>
      <dgm:spPr/>
      <dgm:t>
        <a:bodyPr/>
        <a:lstStyle/>
        <a:p>
          <a:endParaRPr lang="en-US"/>
        </a:p>
      </dgm:t>
    </dgm:pt>
  </dgm:ptLst>
  <dgm:cxnLst>
    <dgm:cxn modelId="{F5C4826E-A1AF-42BE-9C89-C5CBB4AA2F3C}" srcId="{722890A6-563C-41A5-ABCD-A531CEF7D8D0}" destId="{579F1D68-F29D-4E5C-A701-42196EF07738}" srcOrd="1" destOrd="0" parTransId="{6B8CCA8C-A9F7-48A2-99B9-401F46984FC1}" sibTransId="{F3C1947D-19CA-46F3-AB58-69A443604CB2}"/>
    <dgm:cxn modelId="{67A308C3-478E-41F1-832D-0C2E29152E2F}" type="presOf" srcId="{CC4E8398-FF31-4890-B8E3-CF473C441611}" destId="{5DAB53F4-0F38-4A56-B19E-F76D8D0D8FA9}" srcOrd="0" destOrd="3" presId="urn:microsoft.com/office/officeart/2005/8/layout/vList5"/>
    <dgm:cxn modelId="{EBEECA89-56B9-4633-84B7-0A5FB51A654B}" type="presOf" srcId="{722890A6-563C-41A5-ABCD-A531CEF7D8D0}" destId="{6E6C3B06-4E20-4931-8CF1-6C1522C0DC44}" srcOrd="0" destOrd="0"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55190ADF-5731-450E-A60F-AC582D92B915}" type="presOf" srcId="{06FC2E41-536D-440A-A8AA-746EB963E305}" destId="{4ABF4550-95B7-4DC0-B502-1C6FF503B397}"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5E32B23D-DAF2-49D7-AE6E-661E43E9109F}" type="presOf" srcId="{579F1D68-F29D-4E5C-A701-42196EF07738}" destId="{94354C91-2B7D-453F-8F5B-5146C7A4F1FD}" srcOrd="0" destOrd="0"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B0810641-6B9B-46DA-A0E6-D43B697F2186}" type="presOf" srcId="{44E5A667-89E5-4D56-8E4A-1DFF5985CB21}" destId="{4ABF4550-95B7-4DC0-B502-1C6FF503B397}" srcOrd="0" destOrd="1"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CA5E7C08-411D-466B-9C6B-E86E17E5F540}" srcId="{579F1D68-F29D-4E5C-A701-42196EF07738}" destId="{4D4C06B9-F8AA-4210-83BE-D29907BE65F6}" srcOrd="2" destOrd="0" parTransId="{7514E0CD-C7BB-4267-B577-358A047F8DD2}" sibTransId="{E17DFA62-DCDF-493D-9616-F627D784CFAE}"/>
    <dgm:cxn modelId="{8779C927-48E4-4AFD-A4AD-91D5D3A71391}" type="presOf" srcId="{A2111EA8-C39B-4E1D-A58B-62CC820DB25B}" destId="{5DAB53F4-0F38-4A56-B19E-F76D8D0D8FA9}" srcOrd="0" destOrd="0" presId="urn:microsoft.com/office/officeart/2005/8/layout/vList5"/>
    <dgm:cxn modelId="{867B1737-3B70-4E42-BA20-C63948DBAF6B}" srcId="{579F1D68-F29D-4E5C-A701-42196EF07738}" destId="{CC4E8398-FF31-4890-B8E3-CF473C441611}" srcOrd="3" destOrd="0" parTransId="{F317EF77-481C-412D-BF2B-517615915C62}" sibTransId="{003F94C7-B6A1-4B73-8C46-8E181B974B40}"/>
    <dgm:cxn modelId="{5E756E14-BDA4-4417-8BC5-851D8AFD1D3D}" type="presOf" srcId="{63D169C7-2250-418B-B8D4-03356B4EFC95}" destId="{5DAB53F4-0F38-4A56-B19E-F76D8D0D8FA9}" srcOrd="0" destOrd="1" presId="urn:microsoft.com/office/officeart/2005/8/layout/vList5"/>
    <dgm:cxn modelId="{D7B60E96-B4D4-47F8-BBC3-573FCDC40B08}" type="presOf" srcId="{8F34AEF1-C41E-4F41-8D8B-A32B9E54647F}" destId="{4ABF4550-95B7-4DC0-B502-1C6FF503B397}" srcOrd="0" destOrd="2" presId="urn:microsoft.com/office/officeart/2005/8/layout/vList5"/>
    <dgm:cxn modelId="{D4FBF510-9E86-4A9D-9D99-B723F537EFE7}" type="presOf" srcId="{38E1184F-503D-44E3-BF58-8DBD15568963}" destId="{2DA32674-03A1-44D2-9784-086788D170D1}" srcOrd="0" destOrd="0" presId="urn:microsoft.com/office/officeart/2005/8/layout/vList5"/>
    <dgm:cxn modelId="{2A361EB2-A434-4003-AFF6-84826D150F9D}" type="presOf" srcId="{4D4C06B9-F8AA-4210-83BE-D29907BE65F6}" destId="{5DAB53F4-0F38-4A56-B19E-F76D8D0D8FA9}" srcOrd="0" destOrd="2" presId="urn:microsoft.com/office/officeart/2005/8/layout/vList5"/>
    <dgm:cxn modelId="{5EACDC9F-0366-44E6-BF7D-211FE8E73A3E}" srcId="{38E1184F-503D-44E3-BF58-8DBD15568963}" destId="{8F34AEF1-C41E-4F41-8D8B-A32B9E54647F}" srcOrd="2" destOrd="0" parTransId="{32204E28-FA4A-4EF0-B396-2B6FD5AD9358}" sibTransId="{43B6B0E7-204B-45AE-9AE2-03F1A9F93E35}"/>
    <dgm:cxn modelId="{D66FA8B8-68B2-49D4-8859-83A860D22821}" srcId="{722890A6-563C-41A5-ABCD-A531CEF7D8D0}" destId="{38E1184F-503D-44E3-BF58-8DBD15568963}" srcOrd="0" destOrd="0" parTransId="{640A75CD-14C8-4100-A070-E4CC65AEA4A8}" sibTransId="{1B15466F-501D-48AE-9484-A12F287AE561}"/>
    <dgm:cxn modelId="{8BED88D0-EDDC-4F88-ADE7-B7B7C631E2D0}" type="presParOf" srcId="{6E6C3B06-4E20-4931-8CF1-6C1522C0DC44}" destId="{79703B63-DD68-4591-8015-645979EEB24A}" srcOrd="0" destOrd="0" presId="urn:microsoft.com/office/officeart/2005/8/layout/vList5"/>
    <dgm:cxn modelId="{CA68FD17-BFDE-4AF2-A2F9-04E03A43DBF0}" type="presParOf" srcId="{79703B63-DD68-4591-8015-645979EEB24A}" destId="{2DA32674-03A1-44D2-9784-086788D170D1}" srcOrd="0" destOrd="0" presId="urn:microsoft.com/office/officeart/2005/8/layout/vList5"/>
    <dgm:cxn modelId="{77673E04-47B0-4BE8-B4D3-560EC0C07324}" type="presParOf" srcId="{79703B63-DD68-4591-8015-645979EEB24A}" destId="{4ABF4550-95B7-4DC0-B502-1C6FF503B397}" srcOrd="1" destOrd="0" presId="urn:microsoft.com/office/officeart/2005/8/layout/vList5"/>
    <dgm:cxn modelId="{A6616E96-AC61-4D68-8033-B2793ED54179}" type="presParOf" srcId="{6E6C3B06-4E20-4931-8CF1-6C1522C0DC44}" destId="{D0F5E840-0A57-48B9-8766-643FA05DF03D}" srcOrd="1" destOrd="0" presId="urn:microsoft.com/office/officeart/2005/8/layout/vList5"/>
    <dgm:cxn modelId="{5157D537-841A-4EDE-875C-6F6923058C8F}" type="presParOf" srcId="{6E6C3B06-4E20-4931-8CF1-6C1522C0DC44}" destId="{5ACF51CB-00B1-4DE1-9CAC-DA374F4EB8A1}" srcOrd="2" destOrd="0" presId="urn:microsoft.com/office/officeart/2005/8/layout/vList5"/>
    <dgm:cxn modelId="{DC45A610-F740-43D8-871C-DE203167B932}" type="presParOf" srcId="{5ACF51CB-00B1-4DE1-9CAC-DA374F4EB8A1}" destId="{94354C91-2B7D-453F-8F5B-5146C7A4F1FD}" srcOrd="0" destOrd="0" presId="urn:microsoft.com/office/officeart/2005/8/layout/vList5"/>
    <dgm:cxn modelId="{5A2E0830-9517-4112-95F7-936AF5470AB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600" b="1" dirty="0">
              <a:latin typeface="+mn-lt"/>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600" b="1" dirty="0">
              <a:latin typeface="+mn-lt"/>
              <a:cs typeface="Arial" pitchFamily="34" charset="0"/>
            </a:rPr>
            <a:t>Αγγλικά</a:t>
          </a:r>
          <a:r>
            <a:rPr lang="el-GR" sz="2800" dirty="0"/>
            <a:t>	</a:t>
          </a:r>
          <a:r>
            <a:rPr lang="el-GR" sz="1500" dirty="0"/>
            <a:t>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mn-lt"/>
              <a:cs typeface="Arial" panose="020B0604020202020204" pitchFamily="34" charset="0"/>
            </a:rPr>
            <a:t>Λογιστική</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mn-lt"/>
              <a:cs typeface="Arial" panose="020B0604020202020204" pitchFamily="34" charset="0"/>
            </a:rPr>
            <a:t>Εμπορικά - Μάρκετινγκ</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60CEE75E-1837-4F61-9B3C-FAF5C35CC236}">
      <dgm:prSet phldrT="[Text]" custT="1"/>
      <dgm:spPr/>
      <dgm:t>
        <a:bodyPr/>
        <a:lstStyle/>
        <a:p>
          <a:r>
            <a:rPr lang="el-GR" sz="2400" b="1" dirty="0">
              <a:latin typeface="+mn-lt"/>
              <a:cs typeface="Arial" panose="020B0604020202020204" pitchFamily="34" charset="0"/>
            </a:rPr>
            <a:t>Εφαρμογές Πληροφορικής</a:t>
          </a:r>
        </a:p>
      </dgm:t>
    </dgm:pt>
    <dgm:pt modelId="{9D39C039-C75F-4181-BADA-0A1DB5BE5F07}" type="parTrans" cxnId="{670B0335-A6D2-4617-ACAF-DC7CBA745BBB}">
      <dgm:prSet/>
      <dgm:spPr/>
      <dgm:t>
        <a:bodyPr/>
        <a:lstStyle/>
        <a:p>
          <a:endParaRPr lang="el-GR"/>
        </a:p>
      </dgm:t>
    </dgm:pt>
    <dgm:pt modelId="{24834A84-A90C-43CF-A9E1-D8511EA14CD3}" type="sibTrans" cxnId="{670B0335-A6D2-4617-ACAF-DC7CBA745BBB}">
      <dgm:prSet/>
      <dgm:spPr/>
      <dgm:t>
        <a:bodyPr/>
        <a:lstStyle/>
        <a:p>
          <a:endParaRPr lang="el-GR"/>
        </a:p>
      </dgm:t>
    </dgm:pt>
    <dgm:pt modelId="{C140E1EB-8244-46AB-9655-906AFB70E333}">
      <dgm:prSet phldrT="[Text]" custT="1"/>
      <dgm:spPr/>
      <dgm:t>
        <a:bodyPr/>
        <a:lstStyle/>
        <a:p>
          <a:r>
            <a:rPr lang="el-GR" sz="2400" b="1" dirty="0">
              <a:latin typeface="+mn-lt"/>
              <a:cs typeface="Arial" panose="020B0604020202020204" pitchFamily="34" charset="0"/>
            </a:rPr>
            <a:t>Βιολογία </a:t>
          </a:r>
        </a:p>
      </dgm:t>
    </dgm:pt>
    <dgm:pt modelId="{A9411738-13E1-4455-84EA-45ED6678F272}" type="parTrans" cxnId="{3527828D-E197-4532-9E7A-36B0547B2EB5}">
      <dgm:prSet/>
      <dgm:spPr/>
      <dgm:t>
        <a:bodyPr/>
        <a:lstStyle/>
        <a:p>
          <a:endParaRPr lang="el-GR"/>
        </a:p>
      </dgm:t>
    </dgm:pt>
    <dgm:pt modelId="{ECB721C4-855A-49A4-A6C1-C6E1E4D25866}" type="sibTrans" cxnId="{3527828D-E197-4532-9E7A-36B0547B2EB5}">
      <dgm:prSet/>
      <dgm:spPr/>
      <dgm:t>
        <a:bodyPr/>
        <a:lstStyle/>
        <a:p>
          <a:endParaRPr lang="el-GR"/>
        </a:p>
      </dgm:t>
    </dgm:pt>
    <dgm:pt modelId="{F6A8F184-93FB-4CD9-BDE9-0287F2FA6B41}">
      <dgm:prSet phldrT="[Text]" custT="1"/>
      <dgm:spPr/>
      <dgm:t>
        <a:bodyPr/>
        <a:lstStyle/>
        <a:p>
          <a:r>
            <a:rPr lang="el-GR" sz="2400" b="1" dirty="0">
              <a:latin typeface="+mn-lt"/>
              <a:cs typeface="Arial" panose="020B0604020202020204" pitchFamily="34" charset="0"/>
            </a:rPr>
            <a:t>Οργάνωση &amp; Διοίκηση Επιχειρήσεων</a:t>
          </a:r>
        </a:p>
      </dgm:t>
    </dgm:pt>
    <dgm:pt modelId="{131D5786-B344-4D33-9D08-AA5A18604A44}" type="parTrans" cxnId="{9A3445C5-97BB-4334-B1B7-CE28EB1F36D4}">
      <dgm:prSet/>
      <dgm:spPr/>
      <dgm:t>
        <a:bodyPr/>
        <a:lstStyle/>
        <a:p>
          <a:endParaRPr lang="el-GR"/>
        </a:p>
      </dgm:t>
    </dgm:pt>
    <dgm:pt modelId="{2B6E872B-F5F2-4EC4-9EFF-A6F1B61B5DDE}" type="sibTrans" cxnId="{9A3445C5-97BB-4334-B1B7-CE28EB1F36D4}">
      <dgm:prSet/>
      <dgm:spPr/>
      <dgm:t>
        <a:bodyPr/>
        <a:lstStyle/>
        <a:p>
          <a:endParaRPr lang="el-GR"/>
        </a:p>
      </dgm:t>
    </dgm:pt>
    <dgm:pt modelId="{021DCEBA-C43B-44A3-AC5E-09F2EAB1033A}">
      <dgm:prSet phldrT="[Text]" custT="1"/>
      <dgm:spPr/>
      <dgm:t>
        <a:bodyPr/>
        <a:lstStyle/>
        <a:p>
          <a:r>
            <a:rPr lang="el-GR" sz="2400" b="1" dirty="0">
              <a:latin typeface="+mn-lt"/>
              <a:cs typeface="Arial" panose="020B0604020202020204" pitchFamily="34" charset="0"/>
            </a:rPr>
            <a:t>Αγωγή Υγείας (Οικιακή Οικονομία)</a:t>
          </a:r>
        </a:p>
      </dgm:t>
    </dgm:pt>
    <dgm:pt modelId="{56E5C09C-FAB6-4DD0-A496-8C4A652A5887}" type="parTrans" cxnId="{70590C9D-97ED-487B-9A86-F4310B059143}">
      <dgm:prSet/>
      <dgm:spPr/>
      <dgm:t>
        <a:bodyPr/>
        <a:lstStyle/>
        <a:p>
          <a:endParaRPr lang="el-GR"/>
        </a:p>
      </dgm:t>
    </dgm:pt>
    <dgm:pt modelId="{470060F6-0710-417B-B76D-1AB87E6EB9F7}" type="sibTrans" cxnId="{70590C9D-97ED-487B-9A86-F4310B059143}">
      <dgm:prSet/>
      <dgm:spPr/>
      <dgm:t>
        <a:bodyPr/>
        <a:lstStyle/>
        <a:p>
          <a:endParaRPr lang="el-GR"/>
        </a:p>
      </dgm:t>
    </dgm:pt>
    <dgm:pt modelId="{B8BAACEB-2DA8-42A5-AA60-CBFCFFC4CDF2}">
      <dgm:prSet phldrT="[Text]" custT="1"/>
      <dgm:spPr/>
      <dgm:t>
        <a:bodyPr/>
        <a:lstStyle/>
        <a:p>
          <a:r>
            <a:rPr lang="el-GR" sz="2400" b="1" dirty="0">
              <a:latin typeface="+mn-lt"/>
              <a:cs typeface="Arial" panose="020B0604020202020204" pitchFamily="34" charset="0"/>
            </a:rPr>
            <a:t>Γαλλικά ή άλλη ξένη γλώσσα</a:t>
          </a:r>
        </a:p>
      </dgm:t>
    </dgm:pt>
    <dgm:pt modelId="{E203343E-D85D-4B28-AB6A-3491BA6746D0}" type="parTrans" cxnId="{AD742D5A-C768-486D-9C7F-BE49426CF7DD}">
      <dgm:prSet/>
      <dgm:spPr/>
      <dgm:t>
        <a:bodyPr/>
        <a:lstStyle/>
        <a:p>
          <a:endParaRPr lang="en-US"/>
        </a:p>
      </dgm:t>
    </dgm:pt>
    <dgm:pt modelId="{6A40D118-DD98-4ED1-8391-BEEC825DADCC}" type="sibTrans" cxnId="{AD742D5A-C768-486D-9C7F-BE49426CF7DD}">
      <dgm:prSet/>
      <dgm:spPr/>
      <dgm:t>
        <a:bodyPr/>
        <a:lstStyle/>
        <a:p>
          <a:endParaRPr lang="en-US"/>
        </a:p>
      </dgm:t>
    </dgm:pt>
    <dgm:pt modelId="{A49E9EF7-9E20-4E3D-BE43-1C1B36D90FCE}">
      <dgm:prSet phldrT="[Text]" custT="1"/>
      <dgm:spPr/>
      <dgm:t>
        <a:bodyPr/>
        <a:lstStyle/>
        <a:p>
          <a:r>
            <a:rPr lang="el-GR" sz="2400" b="1" dirty="0">
              <a:latin typeface="+mn-lt"/>
              <a:cs typeface="Arial" panose="020B0604020202020204" pitchFamily="34" charset="0"/>
            </a:rPr>
            <a:t>Σχεδιασμός &amp; Τεχνολογία</a:t>
          </a:r>
        </a:p>
      </dgm:t>
    </dgm:pt>
    <dgm:pt modelId="{188270BC-07F2-47F5-A05C-8C0A2E3CD63B}" type="parTrans" cxnId="{05B369B5-AC7C-4136-8903-E5EBB3B9DB5F}">
      <dgm:prSet/>
      <dgm:spPr/>
      <dgm:t>
        <a:bodyPr/>
        <a:lstStyle/>
        <a:p>
          <a:endParaRPr lang="en-US"/>
        </a:p>
      </dgm:t>
    </dgm:pt>
    <dgm:pt modelId="{81B2993B-3D8A-49D8-B1C1-6641D7C1B431}" type="sibTrans" cxnId="{05B369B5-AC7C-4136-8903-E5EBB3B9DB5F}">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441" custScaleY="182811" custLinFactNeighborX="406" custLinFactNeighborY="494">
        <dgm:presLayoutVars>
          <dgm:bulletEnabled val="1"/>
        </dgm:presLayoutVars>
      </dgm:prSet>
      <dgm:spPr/>
      <dgm:t>
        <a:bodyPr/>
        <a:lstStyle/>
        <a:p>
          <a:endParaRPr lang="en-US"/>
        </a:p>
      </dgm:t>
    </dgm:pt>
  </dgm:ptLst>
  <dgm:cxnLst>
    <dgm:cxn modelId="{3527828D-E197-4532-9E7A-36B0547B2EB5}" srcId="{579F1D68-F29D-4E5C-A701-42196EF07738}" destId="{C140E1EB-8244-46AB-9655-906AFB70E333}" srcOrd="3" destOrd="0" parTransId="{A9411738-13E1-4455-84EA-45ED6678F272}" sibTransId="{ECB721C4-855A-49A4-A6C1-C6E1E4D25866}"/>
    <dgm:cxn modelId="{4CFB3A98-91CF-4ACD-A676-20F52D8E643F}" type="presOf" srcId="{63D169C7-2250-418B-B8D4-03356B4EFC95}" destId="{5DAB53F4-0F38-4A56-B19E-F76D8D0D8FA9}" srcOrd="0" destOrd="1" presId="urn:microsoft.com/office/officeart/2005/8/layout/vList5"/>
    <dgm:cxn modelId="{05B369B5-AC7C-4136-8903-E5EBB3B9DB5F}" srcId="{579F1D68-F29D-4E5C-A701-42196EF07738}" destId="{A49E9EF7-9E20-4E3D-BE43-1C1B36D90FCE}" srcOrd="5" destOrd="0" parTransId="{188270BC-07F2-47F5-A05C-8C0A2E3CD63B}" sibTransId="{81B2993B-3D8A-49D8-B1C1-6641D7C1B431}"/>
    <dgm:cxn modelId="{C18C9BB3-5184-4113-9AD3-30B5AAC960DB}" type="presOf" srcId="{38E1184F-503D-44E3-BF58-8DBD15568963}" destId="{2DA32674-03A1-44D2-9784-086788D170D1}" srcOrd="0" destOrd="0" presId="urn:microsoft.com/office/officeart/2005/8/layout/vList5"/>
    <dgm:cxn modelId="{41E6E4BC-25BA-4583-B97A-A549659356D9}" type="presOf" srcId="{021DCEBA-C43B-44A3-AC5E-09F2EAB1033A}" destId="{5DAB53F4-0F38-4A56-B19E-F76D8D0D8FA9}" srcOrd="0" destOrd="7"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BFC231D4-C95F-4AB0-BD49-1C86379FE925}" type="presOf" srcId="{B8BAACEB-2DA8-42A5-AA60-CBFCFFC4CDF2}" destId="{5DAB53F4-0F38-4A56-B19E-F76D8D0D8FA9}" srcOrd="0" destOrd="6" presId="urn:microsoft.com/office/officeart/2005/8/layout/vList5"/>
    <dgm:cxn modelId="{B8F7C192-027F-4C8C-8A03-B2221B9A93D7}" type="presOf" srcId="{06FC2E41-536D-440A-A8AA-746EB963E305}" destId="{4ABF4550-95B7-4DC0-B502-1C6FF503B397}" srcOrd="0" destOrd="0" presId="urn:microsoft.com/office/officeart/2005/8/layout/vList5"/>
    <dgm:cxn modelId="{E6C846F2-B0C0-4748-B090-26479A360392}" type="presOf" srcId="{A49E9EF7-9E20-4E3D-BE43-1C1B36D90FCE}" destId="{5DAB53F4-0F38-4A56-B19E-F76D8D0D8FA9}" srcOrd="0" destOrd="5"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AB600D21-4FED-4B16-BC56-25CBCA1B0652}" type="presOf" srcId="{722890A6-563C-41A5-ABCD-A531CEF7D8D0}" destId="{6E6C3B06-4E20-4931-8CF1-6C1522C0DC44}"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A59F8BCB-11F3-4205-9361-C4233CC7F1D0}" type="presOf" srcId="{F6A8F184-93FB-4CD9-BDE9-0287F2FA6B41}" destId="{5DAB53F4-0F38-4A56-B19E-F76D8D0D8FA9}" srcOrd="0" destOrd="4"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85D8463D-D6BA-49DE-9C01-F11A560A5743}" type="presOf" srcId="{C140E1EB-8244-46AB-9655-906AFB70E333}" destId="{5DAB53F4-0F38-4A56-B19E-F76D8D0D8FA9}" srcOrd="0" destOrd="3" presId="urn:microsoft.com/office/officeart/2005/8/layout/vList5"/>
    <dgm:cxn modelId="{4EEC552D-18D0-4587-B063-8B7DDCA3A430}" type="presOf" srcId="{44E5A667-89E5-4D56-8E4A-1DFF5985CB21}" destId="{4ABF4550-95B7-4DC0-B502-1C6FF503B397}" srcOrd="0" destOrd="1"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70590C9D-97ED-487B-9A86-F4310B059143}" srcId="{579F1D68-F29D-4E5C-A701-42196EF07738}" destId="{021DCEBA-C43B-44A3-AC5E-09F2EAB1033A}" srcOrd="7" destOrd="0" parTransId="{56E5C09C-FAB6-4DD0-A496-8C4A652A5887}" sibTransId="{470060F6-0710-417B-B76D-1AB87E6EB9F7}"/>
    <dgm:cxn modelId="{F90B1F8E-4A56-44AF-B92E-DF831D599B61}" type="presOf" srcId="{579F1D68-F29D-4E5C-A701-42196EF07738}" destId="{94354C91-2B7D-453F-8F5B-5146C7A4F1FD}" srcOrd="0" destOrd="0" presId="urn:microsoft.com/office/officeart/2005/8/layout/vList5"/>
    <dgm:cxn modelId="{9A3445C5-97BB-4334-B1B7-CE28EB1F36D4}" srcId="{579F1D68-F29D-4E5C-A701-42196EF07738}" destId="{F6A8F184-93FB-4CD9-BDE9-0287F2FA6B41}" srcOrd="4" destOrd="0" parTransId="{131D5786-B344-4D33-9D08-AA5A18604A44}" sibTransId="{2B6E872B-F5F2-4EC4-9EFF-A6F1B61B5DDE}"/>
    <dgm:cxn modelId="{AD742D5A-C768-486D-9C7F-BE49426CF7DD}" srcId="{579F1D68-F29D-4E5C-A701-42196EF07738}" destId="{B8BAACEB-2DA8-42A5-AA60-CBFCFFC4CDF2}" srcOrd="6" destOrd="0" parTransId="{E203343E-D85D-4B28-AB6A-3491BA6746D0}" sibTransId="{6A40D118-DD98-4ED1-8391-BEEC825DADCC}"/>
    <dgm:cxn modelId="{FC523EAD-0437-4089-8415-88F5A6D6308E}" type="presOf" srcId="{A2111EA8-C39B-4E1D-A58B-62CC820DB25B}" destId="{5DAB53F4-0F38-4A56-B19E-F76D8D0D8FA9}" srcOrd="0" destOrd="0" presId="urn:microsoft.com/office/officeart/2005/8/layout/vList5"/>
    <dgm:cxn modelId="{8ABD8F1D-A2F0-4485-BEE7-E6FF1BF7D5E0}" type="presOf" srcId="{60CEE75E-1837-4F61-9B3C-FAF5C35CC236}" destId="{5DAB53F4-0F38-4A56-B19E-F76D8D0D8FA9}" srcOrd="0" destOrd="2" presId="urn:microsoft.com/office/officeart/2005/8/layout/vList5"/>
    <dgm:cxn modelId="{670B0335-A6D2-4617-ACAF-DC7CBA745BBB}" srcId="{579F1D68-F29D-4E5C-A701-42196EF07738}" destId="{60CEE75E-1837-4F61-9B3C-FAF5C35CC236}" srcOrd="2" destOrd="0" parTransId="{9D39C039-C75F-4181-BADA-0A1DB5BE5F07}" sibTransId="{24834A84-A90C-43CF-A9E1-D8511EA14CD3}"/>
    <dgm:cxn modelId="{D66FA8B8-68B2-49D4-8859-83A860D22821}" srcId="{722890A6-563C-41A5-ABCD-A531CEF7D8D0}" destId="{38E1184F-503D-44E3-BF58-8DBD15568963}" srcOrd="0" destOrd="0" parTransId="{640A75CD-14C8-4100-A070-E4CC65AEA4A8}" sibTransId="{1B15466F-501D-48AE-9484-A12F287AE561}"/>
    <dgm:cxn modelId="{D3F5CAF4-1A54-4C44-B8A3-CC4B5327A61A}" type="presParOf" srcId="{6E6C3B06-4E20-4931-8CF1-6C1522C0DC44}" destId="{79703B63-DD68-4591-8015-645979EEB24A}" srcOrd="0" destOrd="0" presId="urn:microsoft.com/office/officeart/2005/8/layout/vList5"/>
    <dgm:cxn modelId="{B6DA3442-54FA-4018-876A-3812A22D2A76}" type="presParOf" srcId="{79703B63-DD68-4591-8015-645979EEB24A}" destId="{2DA32674-03A1-44D2-9784-086788D170D1}" srcOrd="0" destOrd="0" presId="urn:microsoft.com/office/officeart/2005/8/layout/vList5"/>
    <dgm:cxn modelId="{2D67EFAB-6F83-4FBD-8597-8C0EF3C2322B}" type="presParOf" srcId="{79703B63-DD68-4591-8015-645979EEB24A}" destId="{4ABF4550-95B7-4DC0-B502-1C6FF503B397}" srcOrd="1" destOrd="0" presId="urn:microsoft.com/office/officeart/2005/8/layout/vList5"/>
    <dgm:cxn modelId="{4832E34E-459F-4BE6-B7D5-3413C87072F3}" type="presParOf" srcId="{6E6C3B06-4E20-4931-8CF1-6C1522C0DC44}" destId="{D0F5E840-0A57-48B9-8766-643FA05DF03D}" srcOrd="1" destOrd="0" presId="urn:microsoft.com/office/officeart/2005/8/layout/vList5"/>
    <dgm:cxn modelId="{A411AF69-441C-4560-9E85-C9E2DAB0F46E}" type="presParOf" srcId="{6E6C3B06-4E20-4931-8CF1-6C1522C0DC44}" destId="{5ACF51CB-00B1-4DE1-9CAC-DA374F4EB8A1}" srcOrd="2" destOrd="0" presId="urn:microsoft.com/office/officeart/2005/8/layout/vList5"/>
    <dgm:cxn modelId="{AC36A043-E8FC-481B-A672-FC299AFB0E59}" type="presParOf" srcId="{5ACF51CB-00B1-4DE1-9CAC-DA374F4EB8A1}" destId="{94354C91-2B7D-453F-8F5B-5146C7A4F1FD}" srcOrd="0" destOrd="0" presId="urn:microsoft.com/office/officeart/2005/8/layout/vList5"/>
    <dgm:cxn modelId="{AED628E0-E508-472B-97A9-D74FBDB1686C}"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(3</a:t>
          </a:r>
          <a:r>
            <a:rPr lang="en-US" sz="3200" dirty="0">
              <a:latin typeface="+mn-lt"/>
              <a:cs typeface="Arial" panose="020B0604020202020204" pitchFamily="34" charset="0"/>
            </a:rPr>
            <a:t>x4=</a:t>
          </a:r>
          <a:r>
            <a:rPr lang="el-GR" sz="3200" dirty="0">
              <a:latin typeface="+mn-lt"/>
              <a:cs typeface="Arial" panose="020B0604020202020204" pitchFamily="34" charset="0"/>
            </a:rPr>
            <a:t>12</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400" b="1" dirty="0">
              <a:latin typeface="+mn-lt"/>
              <a:cs typeface="Arial" pitchFamily="34" charset="0"/>
            </a:rPr>
            <a:t>Θέματα Τέχνης</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400" b="1" dirty="0">
              <a:latin typeface="+mn-lt"/>
              <a:cs typeface="Arial" pitchFamily="34" charset="0"/>
            </a:rPr>
            <a:t>Ιστορία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(1</a:t>
          </a:r>
          <a:r>
            <a:rPr lang="en-US" sz="3200" dirty="0">
              <a:latin typeface="+mn-lt"/>
              <a:cs typeface="Arial" panose="020B0604020202020204" pitchFamily="34" charset="0"/>
            </a:rPr>
            <a:t>x4=4)</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mn-lt"/>
              <a:cs typeface="Arial" pitchFamily="34" charset="0"/>
            </a:rPr>
            <a:t>Εικαστικές Εφαρμογές</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mn-lt"/>
              <a:cs typeface="Arial" pitchFamily="34" charset="0"/>
            </a:rPr>
            <a:t>Μουσικές Εφαρμογές </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38FC5747-03EB-4385-9A07-96C14E53DE5A}">
      <dgm:prSet phldrT="[Text]" custT="1"/>
      <dgm:spPr/>
      <dgm:t>
        <a:bodyPr/>
        <a:lstStyle/>
        <a:p>
          <a:r>
            <a:rPr lang="el-GR" sz="2400" b="1" dirty="0">
              <a:latin typeface="+mn-lt"/>
              <a:cs typeface="Arial" pitchFamily="34" charset="0"/>
            </a:rPr>
            <a:t>Αγγλικά ή Γαλλικά ή άλλη ξένη γλώσσα </a:t>
          </a:r>
        </a:p>
      </dgm:t>
    </dgm:pt>
    <dgm:pt modelId="{80680D53-21F1-41D0-816C-BA0CCB05ED0C}" type="parTrans" cxnId="{A2F322A5-53E7-494F-B32B-A7B73AC5ED4F}">
      <dgm:prSet/>
      <dgm:spPr/>
      <dgm:t>
        <a:bodyPr/>
        <a:lstStyle/>
        <a:p>
          <a:endParaRPr lang="en-US"/>
        </a:p>
      </dgm:t>
    </dgm:pt>
    <dgm:pt modelId="{875C42AD-69A7-4FBB-81B0-48A4A04577A6}" type="sibTrans" cxnId="{A2F322A5-53E7-494F-B32B-A7B73AC5ED4F}">
      <dgm:prSet/>
      <dgm:spPr/>
      <dgm:t>
        <a:bodyPr/>
        <a:lstStyle/>
        <a:p>
          <a:endParaRPr lang="en-US"/>
        </a:p>
      </dgm:t>
    </dgm:pt>
    <dgm:pt modelId="{DAF3170C-D8EB-4BE2-AFBC-8189D39E8B36}">
      <dgm:prSet phldrT="[Text]" custT="1"/>
      <dgm:spPr/>
      <dgm:t>
        <a:bodyPr/>
        <a:lstStyle/>
        <a:p>
          <a:r>
            <a:rPr lang="el-GR" sz="2400" b="1" dirty="0">
              <a:latin typeface="+mn-lt"/>
              <a:cs typeface="Arial" pitchFamily="34" charset="0"/>
            </a:rPr>
            <a:t>Φωτογραφία (μόνο στη Β΄ Λυκείου)</a:t>
          </a:r>
        </a:p>
      </dgm:t>
    </dgm:pt>
    <dgm:pt modelId="{9FD7F063-C686-4BF0-A76D-3017BFFDC7D0}" type="parTrans" cxnId="{AF12E687-FD7C-49FC-B5E0-6912A751A7F7}">
      <dgm:prSet/>
      <dgm:spPr/>
      <dgm:t>
        <a:bodyPr/>
        <a:lstStyle/>
        <a:p>
          <a:endParaRPr lang="en-US"/>
        </a:p>
      </dgm:t>
    </dgm:pt>
    <dgm:pt modelId="{CEF05B64-197C-4847-ADCA-BA44E0F3946C}" type="sibTrans" cxnId="{AF12E687-FD7C-49FC-B5E0-6912A751A7F7}">
      <dgm:prSet/>
      <dgm:spPr/>
      <dgm:t>
        <a:bodyPr/>
        <a:lstStyle/>
        <a:p>
          <a:endParaRPr lang="en-US"/>
        </a:p>
      </dgm:t>
    </dgm:pt>
    <dgm:pt modelId="{AAD8DAB9-15D9-424D-9292-0C92E0E79AED}">
      <dgm:prSet phldrT="[Text]" custT="1"/>
      <dgm:spPr/>
      <dgm:t>
        <a:bodyPr/>
        <a:lstStyle/>
        <a:p>
          <a:r>
            <a:rPr lang="el-GR" sz="2400" b="1" dirty="0">
              <a:latin typeface="+mn-lt"/>
              <a:cs typeface="Arial" pitchFamily="34" charset="0"/>
            </a:rPr>
            <a:t>Θεατρολογία</a:t>
          </a:r>
        </a:p>
      </dgm:t>
    </dgm:pt>
    <dgm:pt modelId="{D0553D7E-50B7-40A3-9FF1-C21589DD9234}" type="parTrans" cxnId="{0B248D95-F04B-4E4C-A62B-4A1BDFBB4733}">
      <dgm:prSet/>
      <dgm:spPr/>
      <dgm:t>
        <a:bodyPr/>
        <a:lstStyle/>
        <a:p>
          <a:endParaRPr lang="en-US"/>
        </a:p>
      </dgm:t>
    </dgm:pt>
    <dgm:pt modelId="{A8C5EF1D-774D-408F-98BC-C2F4E454537B}" type="sibTrans" cxnId="{0B248D95-F04B-4E4C-A62B-4A1BDFBB4733}">
      <dgm:prSet/>
      <dgm:spPr/>
      <dgm:t>
        <a:bodyPr/>
        <a:lstStyle/>
        <a:p>
          <a:endParaRPr lang="en-US"/>
        </a:p>
      </dgm:t>
    </dgm:pt>
    <dgm:pt modelId="{6D127502-07E3-4AC2-A8CF-FE58CF54B9B8}">
      <dgm:prSet phldrT="[Text]" custT="1"/>
      <dgm:spPr/>
      <dgm:t>
        <a:bodyPr/>
        <a:lstStyle/>
        <a:p>
          <a:r>
            <a:rPr lang="el-GR" sz="2400" b="1" dirty="0">
              <a:latin typeface="+mn-lt"/>
              <a:cs typeface="Arial" pitchFamily="34" charset="0"/>
            </a:rPr>
            <a:t>Ελεύθερο -</a:t>
          </a:r>
          <a:r>
            <a:rPr lang="en-US" sz="2400" b="1" dirty="0">
              <a:latin typeface="+mn-lt"/>
              <a:cs typeface="Arial" pitchFamily="34" charset="0"/>
            </a:rPr>
            <a:t> </a:t>
          </a:r>
          <a:r>
            <a:rPr lang="el-GR" sz="2400" b="1" dirty="0">
              <a:latin typeface="+mn-lt"/>
              <a:cs typeface="Arial" pitchFamily="34" charset="0"/>
            </a:rPr>
            <a:t>Προοπτικό Σχέδιο </a:t>
          </a:r>
        </a:p>
      </dgm:t>
    </dgm:pt>
    <dgm:pt modelId="{3003E6AA-4172-429F-9D4B-3C43052231E1}" type="parTrans" cxnId="{D7FD29BB-A65B-4A21-AA4A-CAB405B07096}">
      <dgm:prSet/>
      <dgm:spPr/>
      <dgm:t>
        <a:bodyPr/>
        <a:lstStyle/>
        <a:p>
          <a:endParaRPr lang="en-US"/>
        </a:p>
      </dgm:t>
    </dgm:pt>
    <dgm:pt modelId="{F9A4F77B-ACB7-4BA6-9F5B-EFC62934F6F7}" type="sibTrans" cxnId="{D7FD29BB-A65B-4A21-AA4A-CAB405B07096}">
      <dgm:prSet/>
      <dgm:spPr/>
      <dgm:t>
        <a:bodyPr/>
        <a:lstStyle/>
        <a:p>
          <a:endParaRPr lang="en-US"/>
        </a:p>
      </dgm:t>
    </dgm:pt>
    <dgm:pt modelId="{1B9A254B-E877-4E6B-AED2-1C8EFF3BA369}">
      <dgm:prSet phldrT="[Text]"/>
      <dgm:spPr/>
      <dgm:t>
        <a:bodyPr/>
        <a:lstStyle/>
        <a:p>
          <a:endParaRPr lang="el-GR" sz="1700" b="1" dirty="0">
            <a:latin typeface="Arial" pitchFamily="34" charset="0"/>
            <a:cs typeface="Arial" pitchFamily="34" charset="0"/>
          </a:endParaRPr>
        </a:p>
      </dgm:t>
    </dgm:pt>
    <dgm:pt modelId="{C2D88A91-2942-479F-A4EC-8037058DE094}" type="parTrans" cxnId="{B73CDEF8-6CD8-4A71-AE98-16B4D3E819AA}">
      <dgm:prSet/>
      <dgm:spPr/>
      <dgm:t>
        <a:bodyPr/>
        <a:lstStyle/>
        <a:p>
          <a:endParaRPr lang="en-US"/>
        </a:p>
      </dgm:t>
    </dgm:pt>
    <dgm:pt modelId="{86EAD0CA-F74B-4539-BD8E-C5B6CFC6C4C1}" type="sibTrans" cxnId="{B73CDEF8-6CD8-4A71-AE98-16B4D3E819AA}">
      <dgm:prSet/>
      <dgm:spPr/>
      <dgm:t>
        <a:bodyPr/>
        <a:lstStyle/>
        <a:p>
          <a:endParaRPr lang="en-US"/>
        </a:p>
      </dgm:t>
    </dgm:pt>
    <dgm:pt modelId="{636A2A24-CEE5-418E-A9FB-29FA3EF725A8}">
      <dgm:prSet phldrT="[Text]" custT="1"/>
      <dgm:spPr/>
      <dgm:t>
        <a:bodyPr/>
        <a:lstStyle/>
        <a:p>
          <a:r>
            <a:rPr lang="el-GR" sz="2400" b="1" dirty="0">
              <a:latin typeface="+mn-lt"/>
              <a:cs typeface="Arial" pitchFamily="34" charset="0"/>
            </a:rPr>
            <a:t>Γραφιστικές Εφαρμογές (μόνο στη Γ’ Λυκείου)</a:t>
          </a:r>
        </a:p>
      </dgm:t>
    </dgm:pt>
    <dgm:pt modelId="{66AB2DAF-8320-4FC6-A7E4-CD3F3CE4F06C}" type="parTrans" cxnId="{52B42EDD-74ED-47BE-9B92-F050B1265630}">
      <dgm:prSet/>
      <dgm:spPr/>
      <dgm:t>
        <a:bodyPr/>
        <a:lstStyle/>
        <a:p>
          <a:endParaRPr lang="en-US"/>
        </a:p>
      </dgm:t>
    </dgm:pt>
    <dgm:pt modelId="{57AF8620-7C64-430F-B24E-653DE21E0941}" type="sibTrans" cxnId="{52B42EDD-74ED-47BE-9B92-F050B1265630}">
      <dgm:prSet/>
      <dgm:spPr/>
      <dgm:t>
        <a:bodyPr/>
        <a:lstStyle/>
        <a:p>
          <a:endParaRPr lang="en-US"/>
        </a:p>
      </dgm:t>
    </dgm:pt>
    <dgm:pt modelId="{688FF87D-C7BF-430D-A276-2592962FCABE}">
      <dgm:prSet phldrT="[Text]" custT="1"/>
      <dgm:spPr/>
      <dgm:t>
        <a:bodyPr/>
        <a:lstStyle/>
        <a:p>
          <a:endParaRPr lang="el-GR" sz="2400" b="1" dirty="0">
            <a:latin typeface="Arial" pitchFamily="34" charset="0"/>
            <a:cs typeface="Arial" pitchFamily="34" charset="0"/>
          </a:endParaRPr>
        </a:p>
      </dgm:t>
    </dgm:pt>
    <dgm:pt modelId="{B37BEE47-DB85-4042-BB39-899E5BDECD36}" type="parTrans" cxnId="{8D4881DE-8530-46EB-83C6-CC4A7AF5123B}">
      <dgm:prSet/>
      <dgm:spPr/>
      <dgm:t>
        <a:bodyPr/>
        <a:lstStyle/>
        <a:p>
          <a:endParaRPr lang="en-CY"/>
        </a:p>
      </dgm:t>
    </dgm:pt>
    <dgm:pt modelId="{C0CBDFE3-9F10-4EFB-8CA9-3BFFB94E70FF}" type="sibTrans" cxnId="{8D4881DE-8530-46EB-83C6-CC4A7AF5123B}">
      <dgm:prSet/>
      <dgm:spPr/>
      <dgm:t>
        <a:bodyPr/>
        <a:lstStyle/>
        <a:p>
          <a:endParaRPr lang="en-CY"/>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601" custScaleY="130644" custLinFactNeighborX="-745" custLinFactNeighborY="66">
        <dgm:presLayoutVars>
          <dgm:bulletEnabled val="1"/>
        </dgm:presLayoutVars>
      </dgm:prSet>
      <dgm:spPr/>
      <dgm:t>
        <a:bodyPr/>
        <a:lstStyle/>
        <a:p>
          <a:endParaRPr lang="en-US"/>
        </a:p>
      </dgm:t>
    </dgm:pt>
  </dgm:ptLst>
  <dgm:cxnLst>
    <dgm:cxn modelId="{2E36F580-3EEA-4C76-AB29-2C0E0BE948EB}" type="presOf" srcId="{06FC2E41-536D-440A-A8AA-746EB963E305}" destId="{4ABF4550-95B7-4DC0-B502-1C6FF503B397}" srcOrd="0" destOrd="0" presId="urn:microsoft.com/office/officeart/2005/8/layout/vList5"/>
    <dgm:cxn modelId="{8CAF8FC1-B9C2-496A-922B-9F5ACA8220B9}" type="presOf" srcId="{579F1D68-F29D-4E5C-A701-42196EF07738}" destId="{94354C91-2B7D-453F-8F5B-5146C7A4F1FD}" srcOrd="0" destOrd="0" presId="urn:microsoft.com/office/officeart/2005/8/layout/vList5"/>
    <dgm:cxn modelId="{108EA8A0-60B6-47E8-8637-40E1339F2A4B}" type="presOf" srcId="{636A2A24-CEE5-418E-A9FB-29FA3EF725A8}" destId="{5DAB53F4-0F38-4A56-B19E-F76D8D0D8FA9}" srcOrd="0" destOrd="6"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7275AEC6-2602-4C41-AB54-AFEC335B4399}" type="presOf" srcId="{63D169C7-2250-418B-B8D4-03356B4EFC95}" destId="{5DAB53F4-0F38-4A56-B19E-F76D8D0D8FA9}" srcOrd="0" destOrd="3" presId="urn:microsoft.com/office/officeart/2005/8/layout/vList5"/>
    <dgm:cxn modelId="{0B248D95-F04B-4E4C-A62B-4A1BDFBB4733}" srcId="{38E1184F-503D-44E3-BF58-8DBD15568963}" destId="{AAD8DAB9-15D9-424D-9292-0C92E0E79AED}" srcOrd="1" destOrd="0" parTransId="{D0553D7E-50B7-40A3-9FF1-C21589DD9234}" sibTransId="{A8C5EF1D-774D-408F-98BC-C2F4E454537B}"/>
    <dgm:cxn modelId="{2CF44EE5-62A3-4D16-A3CD-A0F59E217E2D}" srcId="{38E1184F-503D-44E3-BF58-8DBD15568963}" destId="{06FC2E41-536D-440A-A8AA-746EB963E305}" srcOrd="0" destOrd="0" parTransId="{F7AFBD9B-00C8-4149-B669-6C1B48DD9D65}" sibTransId="{44FB2545-8E93-4F65-BC9C-D66A221120B1}"/>
    <dgm:cxn modelId="{8516442F-486D-415D-A86B-9B49B14BAB17}" type="presOf" srcId="{38FC5747-03EB-4385-9A07-96C14E53DE5A}" destId="{5DAB53F4-0F38-4A56-B19E-F76D8D0D8FA9}" srcOrd="0" destOrd="4" presId="urn:microsoft.com/office/officeart/2005/8/layout/vList5"/>
    <dgm:cxn modelId="{EC2F8DE7-31A8-44F9-98E1-7A8AEC55FCE8}" srcId="{579F1D68-F29D-4E5C-A701-42196EF07738}" destId="{A2111EA8-C39B-4E1D-A58B-62CC820DB25B}" srcOrd="1" destOrd="0" parTransId="{298450FA-BA85-467B-ACDE-63A91FC4A749}" sibTransId="{6867AB1B-ED05-4F0A-84D2-BC5E00F866C6}"/>
    <dgm:cxn modelId="{8D73679E-E267-49EA-8E5E-9A428372BAC2}" type="presOf" srcId="{AAD8DAB9-15D9-424D-9292-0C92E0E79AED}" destId="{4ABF4550-95B7-4DC0-B502-1C6FF503B397}" srcOrd="0" destOrd="1" presId="urn:microsoft.com/office/officeart/2005/8/layout/vList5"/>
    <dgm:cxn modelId="{FC459199-55C5-4BF0-8A3A-51390407A072}" type="presOf" srcId="{6D127502-07E3-4AC2-A8CF-FE58CF54B9B8}" destId="{5DAB53F4-0F38-4A56-B19E-F76D8D0D8FA9}" srcOrd="0" destOrd="2" presId="urn:microsoft.com/office/officeart/2005/8/layout/vList5"/>
    <dgm:cxn modelId="{3E521DCA-AA42-4415-AD62-B30842EEAB79}" type="presOf" srcId="{A2111EA8-C39B-4E1D-A58B-62CC820DB25B}" destId="{5DAB53F4-0F38-4A56-B19E-F76D8D0D8FA9}" srcOrd="0" destOrd="1" presId="urn:microsoft.com/office/officeart/2005/8/layout/vList5"/>
    <dgm:cxn modelId="{889FB3E4-8E48-4495-8234-D07C1E471EF3}" srcId="{579F1D68-F29D-4E5C-A701-42196EF07738}" destId="{63D169C7-2250-418B-B8D4-03356B4EFC95}" srcOrd="3" destOrd="0" parTransId="{21B226F7-0747-4B95-B815-1CAFCC535360}" sibTransId="{5C2D610D-94A4-4C55-9096-8547BC7951B0}"/>
    <dgm:cxn modelId="{52B42EDD-74ED-47BE-9B92-F050B1265630}" srcId="{579F1D68-F29D-4E5C-A701-42196EF07738}" destId="{636A2A24-CEE5-418E-A9FB-29FA3EF725A8}" srcOrd="6" destOrd="0" parTransId="{66AB2DAF-8320-4FC6-A7E4-CD3F3CE4F06C}" sibTransId="{57AF8620-7C64-430F-B24E-653DE21E0941}"/>
    <dgm:cxn modelId="{61A32485-9BA4-4956-A834-B5348FE53634}" srcId="{38E1184F-503D-44E3-BF58-8DBD15568963}" destId="{44E5A667-89E5-4D56-8E4A-1DFF5985CB21}" srcOrd="2" destOrd="0" parTransId="{D6138D2A-CB9B-44C8-AC24-E09EB853C580}" sibTransId="{22B2067C-00E7-4775-9738-06AA12A356BC}"/>
    <dgm:cxn modelId="{AF12E687-FD7C-49FC-B5E0-6912A751A7F7}" srcId="{579F1D68-F29D-4E5C-A701-42196EF07738}" destId="{DAF3170C-D8EB-4BE2-AFBC-8189D39E8B36}" srcOrd="5" destOrd="0" parTransId="{9FD7F063-C686-4BF0-A76D-3017BFFDC7D0}" sibTransId="{CEF05B64-197C-4847-ADCA-BA44E0F3946C}"/>
    <dgm:cxn modelId="{9CF36C84-4AAE-4279-BB8D-F4EEEA1FC660}" type="presOf" srcId="{DAF3170C-D8EB-4BE2-AFBC-8189D39E8B36}" destId="{5DAB53F4-0F38-4A56-B19E-F76D8D0D8FA9}" srcOrd="0" destOrd="5" presId="urn:microsoft.com/office/officeart/2005/8/layout/vList5"/>
    <dgm:cxn modelId="{8D4881DE-8530-46EB-83C6-CC4A7AF5123B}" srcId="{579F1D68-F29D-4E5C-A701-42196EF07738}" destId="{688FF87D-C7BF-430D-A276-2592962FCABE}" srcOrd="0" destOrd="0" parTransId="{B37BEE47-DB85-4042-BB39-899E5BDECD36}" sibTransId="{C0CBDFE3-9F10-4EFB-8CA9-3BFFB94E70FF}"/>
    <dgm:cxn modelId="{A18AB737-7129-4147-A2BD-1A9F5DDEAB0E}" type="presOf" srcId="{722890A6-563C-41A5-ABCD-A531CEF7D8D0}" destId="{6E6C3B06-4E20-4931-8CF1-6C1522C0DC44}" srcOrd="0" destOrd="0" presId="urn:microsoft.com/office/officeart/2005/8/layout/vList5"/>
    <dgm:cxn modelId="{A2F322A5-53E7-494F-B32B-A7B73AC5ED4F}" srcId="{579F1D68-F29D-4E5C-A701-42196EF07738}" destId="{38FC5747-03EB-4385-9A07-96C14E53DE5A}" srcOrd="4" destOrd="0" parTransId="{80680D53-21F1-41D0-816C-BA0CCB05ED0C}" sibTransId="{875C42AD-69A7-4FBB-81B0-48A4A04577A6}"/>
    <dgm:cxn modelId="{A184EB14-D66C-451F-A7F2-EC4495A373AB}" type="presOf" srcId="{688FF87D-C7BF-430D-A276-2592962FCABE}" destId="{5DAB53F4-0F38-4A56-B19E-F76D8D0D8FA9}" srcOrd="0" destOrd="0" presId="urn:microsoft.com/office/officeart/2005/8/layout/vList5"/>
    <dgm:cxn modelId="{3DC546B3-7DA2-472C-8CB1-AA648BAA8656}" type="presOf" srcId="{44E5A667-89E5-4D56-8E4A-1DFF5985CB21}" destId="{4ABF4550-95B7-4DC0-B502-1C6FF503B397}" srcOrd="0" destOrd="2" presId="urn:microsoft.com/office/officeart/2005/8/layout/vList5"/>
    <dgm:cxn modelId="{53CD0F58-3C32-4ABC-9D84-4041D2672C19}" type="presOf" srcId="{38E1184F-503D-44E3-BF58-8DBD15568963}" destId="{2DA32674-03A1-44D2-9784-086788D170D1}" srcOrd="0" destOrd="0" presId="urn:microsoft.com/office/officeart/2005/8/layout/vList5"/>
    <dgm:cxn modelId="{B73CDEF8-6CD8-4A71-AE98-16B4D3E819AA}" srcId="{579F1D68-F29D-4E5C-A701-42196EF07738}" destId="{1B9A254B-E877-4E6B-AED2-1C8EFF3BA369}" srcOrd="7" destOrd="0" parTransId="{C2D88A91-2942-479F-A4EC-8037058DE094}" sibTransId="{86EAD0CA-F74B-4539-BD8E-C5B6CFC6C4C1}"/>
    <dgm:cxn modelId="{2BE114D6-1906-4F63-B4E4-BA92DE8580EB}" type="presOf" srcId="{1B9A254B-E877-4E6B-AED2-1C8EFF3BA369}" destId="{5DAB53F4-0F38-4A56-B19E-F76D8D0D8FA9}" srcOrd="0" destOrd="7" presId="urn:microsoft.com/office/officeart/2005/8/layout/vList5"/>
    <dgm:cxn modelId="{D7FD29BB-A65B-4A21-AA4A-CAB405B07096}" srcId="{579F1D68-F29D-4E5C-A701-42196EF07738}" destId="{6D127502-07E3-4AC2-A8CF-FE58CF54B9B8}" srcOrd="2" destOrd="0" parTransId="{3003E6AA-4172-429F-9D4B-3C43052231E1}" sibTransId="{F9A4F77B-ACB7-4BA6-9F5B-EFC62934F6F7}"/>
    <dgm:cxn modelId="{D66FA8B8-68B2-49D4-8859-83A860D22821}" srcId="{722890A6-563C-41A5-ABCD-A531CEF7D8D0}" destId="{38E1184F-503D-44E3-BF58-8DBD15568963}" srcOrd="0" destOrd="0" parTransId="{640A75CD-14C8-4100-A070-E4CC65AEA4A8}" sibTransId="{1B15466F-501D-48AE-9484-A12F287AE561}"/>
    <dgm:cxn modelId="{8EBA1AD4-82B2-4D48-86BC-806A1E020C59}" type="presParOf" srcId="{6E6C3B06-4E20-4931-8CF1-6C1522C0DC44}" destId="{79703B63-DD68-4591-8015-645979EEB24A}" srcOrd="0" destOrd="0" presId="urn:microsoft.com/office/officeart/2005/8/layout/vList5"/>
    <dgm:cxn modelId="{3A4FBEA4-673F-450E-865C-1EB39759C53C}" type="presParOf" srcId="{79703B63-DD68-4591-8015-645979EEB24A}" destId="{2DA32674-03A1-44D2-9784-086788D170D1}" srcOrd="0" destOrd="0" presId="urn:microsoft.com/office/officeart/2005/8/layout/vList5"/>
    <dgm:cxn modelId="{645215A8-A808-4E66-9E7B-3C364CACB996}" type="presParOf" srcId="{79703B63-DD68-4591-8015-645979EEB24A}" destId="{4ABF4550-95B7-4DC0-B502-1C6FF503B397}" srcOrd="1" destOrd="0" presId="urn:microsoft.com/office/officeart/2005/8/layout/vList5"/>
    <dgm:cxn modelId="{7AC7E4DC-580C-4B33-AC30-210527F7D80B}" type="presParOf" srcId="{6E6C3B06-4E20-4931-8CF1-6C1522C0DC44}" destId="{D0F5E840-0A57-48B9-8766-643FA05DF03D}" srcOrd="1" destOrd="0" presId="urn:microsoft.com/office/officeart/2005/8/layout/vList5"/>
    <dgm:cxn modelId="{EA64A9CD-2143-4F89-BCA5-6A61C1E9A12C}" type="presParOf" srcId="{6E6C3B06-4E20-4931-8CF1-6C1522C0DC44}" destId="{5ACF51CB-00B1-4DE1-9CAC-DA374F4EB8A1}" srcOrd="2" destOrd="0" presId="urn:microsoft.com/office/officeart/2005/8/layout/vList5"/>
    <dgm:cxn modelId="{E5A02252-4413-4EB2-B5C0-E2BFD1E7D01C}" type="presParOf" srcId="{5ACF51CB-00B1-4DE1-9CAC-DA374F4EB8A1}" destId="{94354C91-2B7D-453F-8F5B-5146C7A4F1FD}" srcOrd="0" destOrd="0" presId="urn:microsoft.com/office/officeart/2005/8/layout/vList5"/>
    <dgm:cxn modelId="{1C70F34D-764B-43D5-BAC7-A7650ACDEF9E}"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D5EF41-49F0-4F98-84EA-EC4A2E641134}"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CY"/>
        </a:p>
      </dgm:t>
    </dgm:pt>
    <dgm:pt modelId="{449FDCD9-4E41-44B5-9417-1A84F42C75D6}">
      <dgm:prSet phldrT="[Text]"/>
      <dgm:spPr>
        <a:solidFill>
          <a:srgbClr val="FF0000"/>
        </a:solidFill>
      </dgm:spPr>
      <dgm:t>
        <a:bodyPr/>
        <a:lstStyle/>
        <a:p>
          <a:r>
            <a:rPr lang="el-GR" b="1" dirty="0"/>
            <a:t>ΠΛΗΡΟΦΟΡΗΣΗ</a:t>
          </a:r>
          <a:endParaRPr lang="en-CY" b="1" dirty="0"/>
        </a:p>
      </dgm:t>
    </dgm:pt>
    <dgm:pt modelId="{4157E74F-0BA9-495C-8F6A-6367A924E0A8}" type="parTrans" cxnId="{2892FD58-EC24-4E91-8544-4C02981B1E10}">
      <dgm:prSet/>
      <dgm:spPr/>
      <dgm:t>
        <a:bodyPr/>
        <a:lstStyle/>
        <a:p>
          <a:endParaRPr lang="en-CY"/>
        </a:p>
      </dgm:t>
    </dgm:pt>
    <dgm:pt modelId="{910A9302-B2E9-453E-A477-DAA1A55359F2}" type="sibTrans" cxnId="{2892FD58-EC24-4E91-8544-4C02981B1E10}">
      <dgm:prSet/>
      <dgm:spPr/>
      <dgm:t>
        <a:bodyPr/>
        <a:lstStyle/>
        <a:p>
          <a:endParaRPr lang="en-CY"/>
        </a:p>
      </dgm:t>
    </dgm:pt>
    <dgm:pt modelId="{DF2F2F40-9D7D-4653-ACAB-CC00AA03B8DE}">
      <dgm:prSet phldrT="[Text]"/>
      <dgm:spPr>
        <a:solidFill>
          <a:srgbClr val="7030A0"/>
        </a:solidFill>
      </dgm:spPr>
      <dgm:t>
        <a:bodyPr/>
        <a:lstStyle/>
        <a:p>
          <a:r>
            <a:rPr lang="el-GR" b="1" dirty="0"/>
            <a:t>ΚΟΙΝΩΝΙΑ/ΚΟΣΜΟΣ ΤΩΝ ΕΠΑΓΓΕΛΜΑΤΩΝ</a:t>
          </a:r>
          <a:endParaRPr lang="en-CY" b="1" dirty="0"/>
        </a:p>
      </dgm:t>
    </dgm:pt>
    <dgm:pt modelId="{954FF7AF-B2FD-43F0-A1AD-C917347577DA}" type="parTrans" cxnId="{A2494E09-A791-422E-AD5A-01AC2A08E4C8}">
      <dgm:prSet/>
      <dgm:spPr/>
      <dgm:t>
        <a:bodyPr/>
        <a:lstStyle/>
        <a:p>
          <a:endParaRPr lang="en-CY"/>
        </a:p>
      </dgm:t>
    </dgm:pt>
    <dgm:pt modelId="{C7378382-8AF6-4F48-A362-E7D53734D0B9}" type="sibTrans" cxnId="{A2494E09-A791-422E-AD5A-01AC2A08E4C8}">
      <dgm:prSet/>
      <dgm:spPr/>
      <dgm:t>
        <a:bodyPr/>
        <a:lstStyle/>
        <a:p>
          <a:endParaRPr lang="en-CY"/>
        </a:p>
      </dgm:t>
    </dgm:pt>
    <dgm:pt modelId="{452AE43D-558C-4601-B1E9-D7F5525CFAD6}">
      <dgm:prSet phldrT="[Text]" custT="1"/>
      <dgm:spPr>
        <a:solidFill>
          <a:srgbClr val="002060"/>
        </a:solidFill>
      </dgm:spPr>
      <dgm:t>
        <a:bodyPr/>
        <a:lstStyle/>
        <a:p>
          <a:r>
            <a:rPr lang="el-GR" sz="900" b="1" dirty="0"/>
            <a:t>ΕΚΠΑΙΔΕΥΤΙΚΟ ΣΥΣΤΗΜΑ/</a:t>
          </a:r>
        </a:p>
        <a:p>
          <a:r>
            <a:rPr lang="el-GR" sz="900" b="1" dirty="0"/>
            <a:t>ΒΑΘΜΙΔΕΣ ΕΚΠΑΙΔΕΥΣΗΣ</a:t>
          </a:r>
          <a:endParaRPr lang="en-CY" sz="900" b="1" dirty="0"/>
        </a:p>
      </dgm:t>
    </dgm:pt>
    <dgm:pt modelId="{96BF48E5-8800-4DDC-86C6-C0D989C4EBA7}" type="parTrans" cxnId="{E4A748B6-23FF-44AD-8853-9AE01303BA1C}">
      <dgm:prSet/>
      <dgm:spPr/>
      <dgm:t>
        <a:bodyPr/>
        <a:lstStyle/>
        <a:p>
          <a:endParaRPr lang="en-CY"/>
        </a:p>
      </dgm:t>
    </dgm:pt>
    <dgm:pt modelId="{93897A92-3E38-43E8-93DB-36178804848B}" type="sibTrans" cxnId="{E4A748B6-23FF-44AD-8853-9AE01303BA1C}">
      <dgm:prSet/>
      <dgm:spPr/>
      <dgm:t>
        <a:bodyPr/>
        <a:lstStyle/>
        <a:p>
          <a:endParaRPr lang="en-CY"/>
        </a:p>
      </dgm:t>
    </dgm:pt>
    <dgm:pt modelId="{E981A022-7680-4517-9DC8-CF2A118DB1BC}">
      <dgm:prSet phldrT="[Text]" custT="1"/>
      <dgm:spPr>
        <a:solidFill>
          <a:schemeClr val="accent6">
            <a:lumMod val="75000"/>
          </a:schemeClr>
        </a:solidFill>
      </dgm:spPr>
      <dgm:t>
        <a:bodyPr/>
        <a:lstStyle/>
        <a:p>
          <a:r>
            <a:rPr lang="el-GR" sz="900" b="1" dirty="0"/>
            <a:t>ΕΡΓΑΛΕΙΑ/ΦΟΡΕΙΣ ΠΟΥ ΣΥΝΔΕΟΝΤΑΙ ΜΕ ΤΗΝ ΑΓΟΡΑ ΕΡΓΑΣΙΑΣ</a:t>
          </a:r>
        </a:p>
        <a:p>
          <a:r>
            <a:rPr lang="el-GR" sz="900" b="1" dirty="0"/>
            <a:t>ΚΟΙΝΩΝΙΑ ΤΩΝ ΕΠΑΓΓΕΛΜΑΤΩΝ</a:t>
          </a:r>
        </a:p>
      </dgm:t>
    </dgm:pt>
    <dgm:pt modelId="{D6FF9A4B-368A-424C-B862-38E91BA90094}" type="parTrans" cxnId="{7CFB5786-D431-4309-BE2E-FBECD1A48DD8}">
      <dgm:prSet/>
      <dgm:spPr/>
      <dgm:t>
        <a:bodyPr/>
        <a:lstStyle/>
        <a:p>
          <a:endParaRPr lang="en-CY"/>
        </a:p>
      </dgm:t>
    </dgm:pt>
    <dgm:pt modelId="{0119C961-E54C-48A1-BB7A-87A349B7D5A3}" type="sibTrans" cxnId="{7CFB5786-D431-4309-BE2E-FBECD1A48DD8}">
      <dgm:prSet/>
      <dgm:spPr/>
      <dgm:t>
        <a:bodyPr/>
        <a:lstStyle/>
        <a:p>
          <a:endParaRPr lang="en-CY"/>
        </a:p>
      </dgm:t>
    </dgm:pt>
    <dgm:pt modelId="{22B527DD-BDB8-421B-851C-C96BD2127415}">
      <dgm:prSet phldrT="[Text]"/>
      <dgm:spPr>
        <a:solidFill>
          <a:srgbClr val="92D050"/>
        </a:solidFill>
      </dgm:spPr>
      <dgm:t>
        <a:bodyPr/>
        <a:lstStyle/>
        <a:p>
          <a:r>
            <a:rPr lang="el-GR" b="1" dirty="0"/>
            <a:t>ΔΡΑΣΕΙΣ ΤΗΣ ΥΣΕΑ ΚΑΙ ΑΛΛΩΝ ΦΟΡΕΩΝ ΓΙΑ ΕΝΗΜΕΡΩΣΗ ΓΙΑ ΤΗΝ ΑΓΟΡΑ ΕΡΓΑΣΙΑΣ</a:t>
          </a:r>
          <a:endParaRPr lang="en-CY" b="1" dirty="0"/>
        </a:p>
      </dgm:t>
    </dgm:pt>
    <dgm:pt modelId="{A5259A83-8180-4F99-AB66-F4C562A24FBD}" type="parTrans" cxnId="{336E0BE2-113A-4BC1-B3BF-0E6BD5D902E1}">
      <dgm:prSet/>
      <dgm:spPr/>
      <dgm:t>
        <a:bodyPr/>
        <a:lstStyle/>
        <a:p>
          <a:endParaRPr lang="en-CY"/>
        </a:p>
      </dgm:t>
    </dgm:pt>
    <dgm:pt modelId="{08CB28AE-91D2-4E76-94F2-DEB5A69C610C}" type="sibTrans" cxnId="{336E0BE2-113A-4BC1-B3BF-0E6BD5D902E1}">
      <dgm:prSet/>
      <dgm:spPr/>
      <dgm:t>
        <a:bodyPr/>
        <a:lstStyle/>
        <a:p>
          <a:endParaRPr lang="en-CY"/>
        </a:p>
      </dgm:t>
    </dgm:pt>
    <dgm:pt modelId="{8F77A08E-52B4-4B60-ACE8-504DA909A740}">
      <dgm:prSet phldrT="[Text]" custT="1"/>
      <dgm:spPr>
        <a:solidFill>
          <a:srgbClr val="0070C0"/>
        </a:solidFill>
        <a:ln>
          <a:solidFill>
            <a:srgbClr val="0070C0"/>
          </a:solidFill>
        </a:ln>
      </dgm:spPr>
      <dgm:t>
        <a:bodyPr/>
        <a:lstStyle/>
        <a:p>
          <a:r>
            <a:rPr lang="el-GR" sz="1000" b="1" dirty="0"/>
            <a:t>ΕΡΓΑΣΙΑ/ΑΓΟΡΑ ΕΡΓΑΣΙΑΣ</a:t>
          </a:r>
          <a:endParaRPr lang="en-CY" sz="1000" b="1" dirty="0"/>
        </a:p>
      </dgm:t>
    </dgm:pt>
    <dgm:pt modelId="{5682C135-079F-4C4E-B28E-6C63F2641810}" type="parTrans" cxnId="{6C8C1297-5F4C-4DA4-A659-8E029EA61247}">
      <dgm:prSet/>
      <dgm:spPr/>
      <dgm:t>
        <a:bodyPr/>
        <a:lstStyle/>
        <a:p>
          <a:endParaRPr lang="en-CY"/>
        </a:p>
      </dgm:t>
    </dgm:pt>
    <dgm:pt modelId="{3ED2E044-AF9E-40F5-AED4-F3AD79A17340}" type="sibTrans" cxnId="{6C8C1297-5F4C-4DA4-A659-8E029EA61247}">
      <dgm:prSet/>
      <dgm:spPr/>
      <dgm:t>
        <a:bodyPr/>
        <a:lstStyle/>
        <a:p>
          <a:endParaRPr lang="en-CY"/>
        </a:p>
      </dgm:t>
    </dgm:pt>
    <dgm:pt modelId="{85C01B56-A39D-4ED5-8CC4-BF1D9EDA54E4}" type="pres">
      <dgm:prSet presAssocID="{27D5EF41-49F0-4F98-84EA-EC4A2E641134}" presName="Name0" presStyleCnt="0">
        <dgm:presLayoutVars>
          <dgm:chMax val="1"/>
          <dgm:dir/>
          <dgm:animLvl val="ctr"/>
          <dgm:resizeHandles val="exact"/>
        </dgm:presLayoutVars>
      </dgm:prSet>
      <dgm:spPr/>
      <dgm:t>
        <a:bodyPr/>
        <a:lstStyle/>
        <a:p>
          <a:endParaRPr lang="en-US"/>
        </a:p>
      </dgm:t>
    </dgm:pt>
    <dgm:pt modelId="{3B662FD4-7D65-43BA-8802-99F091E26FD2}" type="pres">
      <dgm:prSet presAssocID="{449FDCD9-4E41-44B5-9417-1A84F42C75D6}" presName="centerShape" presStyleLbl="node0" presStyleIdx="0" presStyleCnt="1"/>
      <dgm:spPr/>
      <dgm:t>
        <a:bodyPr/>
        <a:lstStyle/>
        <a:p>
          <a:endParaRPr lang="en-US"/>
        </a:p>
      </dgm:t>
    </dgm:pt>
    <dgm:pt modelId="{1520DCFF-3C26-4E7B-AD35-0367AF105364}" type="pres">
      <dgm:prSet presAssocID="{DF2F2F40-9D7D-4653-ACAB-CC00AA03B8DE}" presName="node" presStyleLbl="node1" presStyleIdx="0" presStyleCnt="5">
        <dgm:presLayoutVars>
          <dgm:bulletEnabled val="1"/>
        </dgm:presLayoutVars>
      </dgm:prSet>
      <dgm:spPr/>
      <dgm:t>
        <a:bodyPr/>
        <a:lstStyle/>
        <a:p>
          <a:endParaRPr lang="en-US"/>
        </a:p>
      </dgm:t>
    </dgm:pt>
    <dgm:pt modelId="{F5849627-09DD-4011-810D-564CED0560E4}" type="pres">
      <dgm:prSet presAssocID="{DF2F2F40-9D7D-4653-ACAB-CC00AA03B8DE}" presName="dummy" presStyleCnt="0"/>
      <dgm:spPr/>
    </dgm:pt>
    <dgm:pt modelId="{A0059CDC-089F-411C-A851-DBF59930B83D}" type="pres">
      <dgm:prSet presAssocID="{C7378382-8AF6-4F48-A362-E7D53734D0B9}" presName="sibTrans" presStyleLbl="sibTrans2D1" presStyleIdx="0" presStyleCnt="5"/>
      <dgm:spPr/>
      <dgm:t>
        <a:bodyPr/>
        <a:lstStyle/>
        <a:p>
          <a:endParaRPr lang="en-US"/>
        </a:p>
      </dgm:t>
    </dgm:pt>
    <dgm:pt modelId="{57C8DBAE-C08E-48A1-96F9-CC058098E501}" type="pres">
      <dgm:prSet presAssocID="{452AE43D-558C-4601-B1E9-D7F5525CFAD6}" presName="node" presStyleLbl="node1" presStyleIdx="1" presStyleCnt="5">
        <dgm:presLayoutVars>
          <dgm:bulletEnabled val="1"/>
        </dgm:presLayoutVars>
      </dgm:prSet>
      <dgm:spPr/>
      <dgm:t>
        <a:bodyPr/>
        <a:lstStyle/>
        <a:p>
          <a:endParaRPr lang="en-US"/>
        </a:p>
      </dgm:t>
    </dgm:pt>
    <dgm:pt modelId="{686C7117-A499-408B-8D96-89ABD72D0EF8}" type="pres">
      <dgm:prSet presAssocID="{452AE43D-558C-4601-B1E9-D7F5525CFAD6}" presName="dummy" presStyleCnt="0"/>
      <dgm:spPr/>
    </dgm:pt>
    <dgm:pt modelId="{7AF9C3C8-E7A2-4E7E-8616-DD4F4AD9B697}" type="pres">
      <dgm:prSet presAssocID="{93897A92-3E38-43E8-93DB-36178804848B}" presName="sibTrans" presStyleLbl="sibTrans2D1" presStyleIdx="1" presStyleCnt="5"/>
      <dgm:spPr/>
      <dgm:t>
        <a:bodyPr/>
        <a:lstStyle/>
        <a:p>
          <a:endParaRPr lang="en-US"/>
        </a:p>
      </dgm:t>
    </dgm:pt>
    <dgm:pt modelId="{2AB6EAAD-73AD-4DAA-BEF3-11ED1687AA9B}" type="pres">
      <dgm:prSet presAssocID="{E981A022-7680-4517-9DC8-CF2A118DB1BC}" presName="node" presStyleLbl="node1" presStyleIdx="2" presStyleCnt="5">
        <dgm:presLayoutVars>
          <dgm:bulletEnabled val="1"/>
        </dgm:presLayoutVars>
      </dgm:prSet>
      <dgm:spPr/>
      <dgm:t>
        <a:bodyPr/>
        <a:lstStyle/>
        <a:p>
          <a:endParaRPr lang="en-US"/>
        </a:p>
      </dgm:t>
    </dgm:pt>
    <dgm:pt modelId="{94518A33-9C76-4A25-9B6A-A594788594AC}" type="pres">
      <dgm:prSet presAssocID="{E981A022-7680-4517-9DC8-CF2A118DB1BC}" presName="dummy" presStyleCnt="0"/>
      <dgm:spPr/>
    </dgm:pt>
    <dgm:pt modelId="{3719CDF3-D5E9-4184-8438-472A2EB50284}" type="pres">
      <dgm:prSet presAssocID="{0119C961-E54C-48A1-BB7A-87A349B7D5A3}" presName="sibTrans" presStyleLbl="sibTrans2D1" presStyleIdx="2" presStyleCnt="5"/>
      <dgm:spPr/>
      <dgm:t>
        <a:bodyPr/>
        <a:lstStyle/>
        <a:p>
          <a:endParaRPr lang="en-US"/>
        </a:p>
      </dgm:t>
    </dgm:pt>
    <dgm:pt modelId="{2ECB3655-E386-461A-80C8-BE42BB3147C9}" type="pres">
      <dgm:prSet presAssocID="{22B527DD-BDB8-421B-851C-C96BD2127415}" presName="node" presStyleLbl="node1" presStyleIdx="3" presStyleCnt="5">
        <dgm:presLayoutVars>
          <dgm:bulletEnabled val="1"/>
        </dgm:presLayoutVars>
      </dgm:prSet>
      <dgm:spPr/>
      <dgm:t>
        <a:bodyPr/>
        <a:lstStyle/>
        <a:p>
          <a:endParaRPr lang="en-US"/>
        </a:p>
      </dgm:t>
    </dgm:pt>
    <dgm:pt modelId="{32DA1535-1013-44B0-BB87-72DE1C5E15D6}" type="pres">
      <dgm:prSet presAssocID="{22B527DD-BDB8-421B-851C-C96BD2127415}" presName="dummy" presStyleCnt="0"/>
      <dgm:spPr/>
    </dgm:pt>
    <dgm:pt modelId="{5FD71DF9-BC4B-4EF3-8B7B-C59E57DDE1A1}" type="pres">
      <dgm:prSet presAssocID="{08CB28AE-91D2-4E76-94F2-DEB5A69C610C}" presName="sibTrans" presStyleLbl="sibTrans2D1" presStyleIdx="3" presStyleCnt="5"/>
      <dgm:spPr/>
      <dgm:t>
        <a:bodyPr/>
        <a:lstStyle/>
        <a:p>
          <a:endParaRPr lang="en-US"/>
        </a:p>
      </dgm:t>
    </dgm:pt>
    <dgm:pt modelId="{895A181F-3B72-4CD7-8BA2-18DA4F454B23}" type="pres">
      <dgm:prSet presAssocID="{8F77A08E-52B4-4B60-ACE8-504DA909A740}" presName="node" presStyleLbl="node1" presStyleIdx="4" presStyleCnt="5">
        <dgm:presLayoutVars>
          <dgm:bulletEnabled val="1"/>
        </dgm:presLayoutVars>
      </dgm:prSet>
      <dgm:spPr/>
      <dgm:t>
        <a:bodyPr/>
        <a:lstStyle/>
        <a:p>
          <a:endParaRPr lang="en-US"/>
        </a:p>
      </dgm:t>
    </dgm:pt>
    <dgm:pt modelId="{9CC42E11-A06C-4B55-8B9F-8DF17D053CA4}" type="pres">
      <dgm:prSet presAssocID="{8F77A08E-52B4-4B60-ACE8-504DA909A740}" presName="dummy" presStyleCnt="0"/>
      <dgm:spPr/>
    </dgm:pt>
    <dgm:pt modelId="{601D1BBC-F6AF-4979-9BCC-CFE8300A666A}" type="pres">
      <dgm:prSet presAssocID="{3ED2E044-AF9E-40F5-AED4-F3AD79A17340}" presName="sibTrans" presStyleLbl="sibTrans2D1" presStyleIdx="4" presStyleCnt="5"/>
      <dgm:spPr/>
      <dgm:t>
        <a:bodyPr/>
        <a:lstStyle/>
        <a:p>
          <a:endParaRPr lang="en-US"/>
        </a:p>
      </dgm:t>
    </dgm:pt>
  </dgm:ptLst>
  <dgm:cxnLst>
    <dgm:cxn modelId="{E4A748B6-23FF-44AD-8853-9AE01303BA1C}" srcId="{449FDCD9-4E41-44B5-9417-1A84F42C75D6}" destId="{452AE43D-558C-4601-B1E9-D7F5525CFAD6}" srcOrd="1" destOrd="0" parTransId="{96BF48E5-8800-4DDC-86C6-C0D989C4EBA7}" sibTransId="{93897A92-3E38-43E8-93DB-36178804848B}"/>
    <dgm:cxn modelId="{4847B840-7D29-47E3-A28B-8D3F33C7E280}" type="presOf" srcId="{449FDCD9-4E41-44B5-9417-1A84F42C75D6}" destId="{3B662FD4-7D65-43BA-8802-99F091E26FD2}" srcOrd="0" destOrd="0" presId="urn:microsoft.com/office/officeart/2005/8/layout/radial6"/>
    <dgm:cxn modelId="{A2494E09-A791-422E-AD5A-01AC2A08E4C8}" srcId="{449FDCD9-4E41-44B5-9417-1A84F42C75D6}" destId="{DF2F2F40-9D7D-4653-ACAB-CC00AA03B8DE}" srcOrd="0" destOrd="0" parTransId="{954FF7AF-B2FD-43F0-A1AD-C917347577DA}" sibTransId="{C7378382-8AF6-4F48-A362-E7D53734D0B9}"/>
    <dgm:cxn modelId="{26B370FC-5548-4E78-80FD-38B03DE42382}" type="presOf" srcId="{C7378382-8AF6-4F48-A362-E7D53734D0B9}" destId="{A0059CDC-089F-411C-A851-DBF59930B83D}" srcOrd="0" destOrd="0" presId="urn:microsoft.com/office/officeart/2005/8/layout/radial6"/>
    <dgm:cxn modelId="{DBA1A013-1AA0-4044-99CF-299BD68095E2}" type="presOf" srcId="{08CB28AE-91D2-4E76-94F2-DEB5A69C610C}" destId="{5FD71DF9-BC4B-4EF3-8B7B-C59E57DDE1A1}" srcOrd="0" destOrd="0" presId="urn:microsoft.com/office/officeart/2005/8/layout/radial6"/>
    <dgm:cxn modelId="{8EB6AE4F-C748-49C6-827A-161A9B7FF98B}" type="presOf" srcId="{E981A022-7680-4517-9DC8-CF2A118DB1BC}" destId="{2AB6EAAD-73AD-4DAA-BEF3-11ED1687AA9B}" srcOrd="0" destOrd="0" presId="urn:microsoft.com/office/officeart/2005/8/layout/radial6"/>
    <dgm:cxn modelId="{49A9B820-E7AD-4C41-B6D2-1BFACE70508B}" type="presOf" srcId="{8F77A08E-52B4-4B60-ACE8-504DA909A740}" destId="{895A181F-3B72-4CD7-8BA2-18DA4F454B23}" srcOrd="0" destOrd="0" presId="urn:microsoft.com/office/officeart/2005/8/layout/radial6"/>
    <dgm:cxn modelId="{7CFB5786-D431-4309-BE2E-FBECD1A48DD8}" srcId="{449FDCD9-4E41-44B5-9417-1A84F42C75D6}" destId="{E981A022-7680-4517-9DC8-CF2A118DB1BC}" srcOrd="2" destOrd="0" parTransId="{D6FF9A4B-368A-424C-B862-38E91BA90094}" sibTransId="{0119C961-E54C-48A1-BB7A-87A349B7D5A3}"/>
    <dgm:cxn modelId="{2892FD58-EC24-4E91-8544-4C02981B1E10}" srcId="{27D5EF41-49F0-4F98-84EA-EC4A2E641134}" destId="{449FDCD9-4E41-44B5-9417-1A84F42C75D6}" srcOrd="0" destOrd="0" parTransId="{4157E74F-0BA9-495C-8F6A-6367A924E0A8}" sibTransId="{910A9302-B2E9-453E-A477-DAA1A55359F2}"/>
    <dgm:cxn modelId="{624BA237-44AC-4000-97CB-9AC1ED3811A1}" type="presOf" srcId="{3ED2E044-AF9E-40F5-AED4-F3AD79A17340}" destId="{601D1BBC-F6AF-4979-9BCC-CFE8300A666A}" srcOrd="0" destOrd="0" presId="urn:microsoft.com/office/officeart/2005/8/layout/radial6"/>
    <dgm:cxn modelId="{336E0BE2-113A-4BC1-B3BF-0E6BD5D902E1}" srcId="{449FDCD9-4E41-44B5-9417-1A84F42C75D6}" destId="{22B527DD-BDB8-421B-851C-C96BD2127415}" srcOrd="3" destOrd="0" parTransId="{A5259A83-8180-4F99-AB66-F4C562A24FBD}" sibTransId="{08CB28AE-91D2-4E76-94F2-DEB5A69C610C}"/>
    <dgm:cxn modelId="{6C8C1297-5F4C-4DA4-A659-8E029EA61247}" srcId="{449FDCD9-4E41-44B5-9417-1A84F42C75D6}" destId="{8F77A08E-52B4-4B60-ACE8-504DA909A740}" srcOrd="4" destOrd="0" parTransId="{5682C135-079F-4C4E-B28E-6C63F2641810}" sibTransId="{3ED2E044-AF9E-40F5-AED4-F3AD79A17340}"/>
    <dgm:cxn modelId="{04DA2B5B-689C-46DF-B658-7B8C1E59877B}" type="presOf" srcId="{22B527DD-BDB8-421B-851C-C96BD2127415}" destId="{2ECB3655-E386-461A-80C8-BE42BB3147C9}" srcOrd="0" destOrd="0" presId="urn:microsoft.com/office/officeart/2005/8/layout/radial6"/>
    <dgm:cxn modelId="{54CCF376-925E-486D-A33A-FEF63B4F4B62}" type="presOf" srcId="{93897A92-3E38-43E8-93DB-36178804848B}" destId="{7AF9C3C8-E7A2-4E7E-8616-DD4F4AD9B697}" srcOrd="0" destOrd="0" presId="urn:microsoft.com/office/officeart/2005/8/layout/radial6"/>
    <dgm:cxn modelId="{A4B274B6-3A9A-4521-938C-D614D7516377}" type="presOf" srcId="{27D5EF41-49F0-4F98-84EA-EC4A2E641134}" destId="{85C01B56-A39D-4ED5-8CC4-BF1D9EDA54E4}" srcOrd="0" destOrd="0" presId="urn:microsoft.com/office/officeart/2005/8/layout/radial6"/>
    <dgm:cxn modelId="{0D57ACB7-87EC-4349-BF9C-887528065AFE}" type="presOf" srcId="{DF2F2F40-9D7D-4653-ACAB-CC00AA03B8DE}" destId="{1520DCFF-3C26-4E7B-AD35-0367AF105364}" srcOrd="0" destOrd="0" presId="urn:microsoft.com/office/officeart/2005/8/layout/radial6"/>
    <dgm:cxn modelId="{C4CE010E-5877-4B23-B0A6-BFF87744178F}" type="presOf" srcId="{452AE43D-558C-4601-B1E9-D7F5525CFAD6}" destId="{57C8DBAE-C08E-48A1-96F9-CC058098E501}" srcOrd="0" destOrd="0" presId="urn:microsoft.com/office/officeart/2005/8/layout/radial6"/>
    <dgm:cxn modelId="{47C5A46B-8D5C-4D56-9229-C49156888B97}" type="presOf" srcId="{0119C961-E54C-48A1-BB7A-87A349B7D5A3}" destId="{3719CDF3-D5E9-4184-8438-472A2EB50284}" srcOrd="0" destOrd="0" presId="urn:microsoft.com/office/officeart/2005/8/layout/radial6"/>
    <dgm:cxn modelId="{5A4DC138-866E-4BD7-86E4-CFDF3A195B84}" type="presParOf" srcId="{85C01B56-A39D-4ED5-8CC4-BF1D9EDA54E4}" destId="{3B662FD4-7D65-43BA-8802-99F091E26FD2}" srcOrd="0" destOrd="0" presId="urn:microsoft.com/office/officeart/2005/8/layout/radial6"/>
    <dgm:cxn modelId="{B75EE076-6589-4F9D-8031-AE49444EDED9}" type="presParOf" srcId="{85C01B56-A39D-4ED5-8CC4-BF1D9EDA54E4}" destId="{1520DCFF-3C26-4E7B-AD35-0367AF105364}" srcOrd="1" destOrd="0" presId="urn:microsoft.com/office/officeart/2005/8/layout/radial6"/>
    <dgm:cxn modelId="{1FDA9456-9558-45E9-A74A-E0144A323CEF}" type="presParOf" srcId="{85C01B56-A39D-4ED5-8CC4-BF1D9EDA54E4}" destId="{F5849627-09DD-4011-810D-564CED0560E4}" srcOrd="2" destOrd="0" presId="urn:microsoft.com/office/officeart/2005/8/layout/radial6"/>
    <dgm:cxn modelId="{6170ACBA-C5AB-410F-BABC-E51C9577C6E8}" type="presParOf" srcId="{85C01B56-A39D-4ED5-8CC4-BF1D9EDA54E4}" destId="{A0059CDC-089F-411C-A851-DBF59930B83D}" srcOrd="3" destOrd="0" presId="urn:microsoft.com/office/officeart/2005/8/layout/radial6"/>
    <dgm:cxn modelId="{E7CA6284-BB3A-4150-A221-1E52C7668101}" type="presParOf" srcId="{85C01B56-A39D-4ED5-8CC4-BF1D9EDA54E4}" destId="{57C8DBAE-C08E-48A1-96F9-CC058098E501}" srcOrd="4" destOrd="0" presId="urn:microsoft.com/office/officeart/2005/8/layout/radial6"/>
    <dgm:cxn modelId="{D6ABFD33-F004-4007-B41C-291638C38B60}" type="presParOf" srcId="{85C01B56-A39D-4ED5-8CC4-BF1D9EDA54E4}" destId="{686C7117-A499-408B-8D96-89ABD72D0EF8}" srcOrd="5" destOrd="0" presId="urn:microsoft.com/office/officeart/2005/8/layout/radial6"/>
    <dgm:cxn modelId="{871A30C6-6CC8-4AAD-8DC6-489BF3208A32}" type="presParOf" srcId="{85C01B56-A39D-4ED5-8CC4-BF1D9EDA54E4}" destId="{7AF9C3C8-E7A2-4E7E-8616-DD4F4AD9B697}" srcOrd="6" destOrd="0" presId="urn:microsoft.com/office/officeart/2005/8/layout/radial6"/>
    <dgm:cxn modelId="{2918270D-6BD9-48E1-95B0-13A650B800AC}" type="presParOf" srcId="{85C01B56-A39D-4ED5-8CC4-BF1D9EDA54E4}" destId="{2AB6EAAD-73AD-4DAA-BEF3-11ED1687AA9B}" srcOrd="7" destOrd="0" presId="urn:microsoft.com/office/officeart/2005/8/layout/radial6"/>
    <dgm:cxn modelId="{0DD97B75-B4AD-4695-A44C-F496F70C3ECB}" type="presParOf" srcId="{85C01B56-A39D-4ED5-8CC4-BF1D9EDA54E4}" destId="{94518A33-9C76-4A25-9B6A-A594788594AC}" srcOrd="8" destOrd="0" presId="urn:microsoft.com/office/officeart/2005/8/layout/radial6"/>
    <dgm:cxn modelId="{6F8E66F7-96F9-4A92-AABA-D02E40B68099}" type="presParOf" srcId="{85C01B56-A39D-4ED5-8CC4-BF1D9EDA54E4}" destId="{3719CDF3-D5E9-4184-8438-472A2EB50284}" srcOrd="9" destOrd="0" presId="urn:microsoft.com/office/officeart/2005/8/layout/radial6"/>
    <dgm:cxn modelId="{20E77895-4792-4154-B8DC-C42262F4ACA3}" type="presParOf" srcId="{85C01B56-A39D-4ED5-8CC4-BF1D9EDA54E4}" destId="{2ECB3655-E386-461A-80C8-BE42BB3147C9}" srcOrd="10" destOrd="0" presId="urn:microsoft.com/office/officeart/2005/8/layout/radial6"/>
    <dgm:cxn modelId="{47B52EC4-AB15-4C81-8233-A1BC69BB8AD7}" type="presParOf" srcId="{85C01B56-A39D-4ED5-8CC4-BF1D9EDA54E4}" destId="{32DA1535-1013-44B0-BB87-72DE1C5E15D6}" srcOrd="11" destOrd="0" presId="urn:microsoft.com/office/officeart/2005/8/layout/radial6"/>
    <dgm:cxn modelId="{B9297E8D-F15E-48D6-941C-2BD6147288F9}" type="presParOf" srcId="{85C01B56-A39D-4ED5-8CC4-BF1D9EDA54E4}" destId="{5FD71DF9-BC4B-4EF3-8B7B-C59E57DDE1A1}" srcOrd="12" destOrd="0" presId="urn:microsoft.com/office/officeart/2005/8/layout/radial6"/>
    <dgm:cxn modelId="{8FC0889E-498C-4D11-A085-BC9964D5DDC9}" type="presParOf" srcId="{85C01B56-A39D-4ED5-8CC4-BF1D9EDA54E4}" destId="{895A181F-3B72-4CD7-8BA2-18DA4F454B23}" srcOrd="13" destOrd="0" presId="urn:microsoft.com/office/officeart/2005/8/layout/radial6"/>
    <dgm:cxn modelId="{463872DC-7F21-4BE6-9FF1-7F908A316B75}" type="presParOf" srcId="{85C01B56-A39D-4ED5-8CC4-BF1D9EDA54E4}" destId="{9CC42E11-A06C-4B55-8B9F-8DF17D053CA4}" srcOrd="14" destOrd="0" presId="urn:microsoft.com/office/officeart/2005/8/layout/radial6"/>
    <dgm:cxn modelId="{3EEE496D-8F9E-4717-B313-B9DC51D81738}" type="presParOf" srcId="{85C01B56-A39D-4ED5-8CC4-BF1D9EDA54E4}" destId="{601D1BBC-F6AF-4979-9BCC-CFE8300A666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7014F-5C1D-489E-9423-DAA25080C25C}">
      <dsp:nvSpPr>
        <dsp:cNvPr id="0" name=""/>
        <dsp:cNvSpPr/>
      </dsp:nvSpPr>
      <dsp:spPr>
        <a:xfrm>
          <a:off x="4126334" y="1779958"/>
          <a:ext cx="2262404" cy="195707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ΕΡΓΑΣΙΑ/ΑΓΟΡΑ ΕΡΓΑΣΙΑΣ</a:t>
          </a:r>
          <a:endParaRPr lang="en-CY" sz="1100" b="1" kern="1200" dirty="0"/>
        </a:p>
      </dsp:txBody>
      <dsp:txXfrm>
        <a:off x="4501246" y="2104272"/>
        <a:ext cx="1512580" cy="1308443"/>
      </dsp:txXfrm>
    </dsp:sp>
    <dsp:sp modelId="{786CFBFF-502A-4BD2-8391-9D8CA6A5026F}">
      <dsp:nvSpPr>
        <dsp:cNvPr id="0" name=""/>
        <dsp:cNvSpPr/>
      </dsp:nvSpPr>
      <dsp:spPr>
        <a:xfrm>
          <a:off x="5543034" y="843631"/>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E1BE8-9B30-4441-A44D-1371BBBC16AA}">
      <dsp:nvSpPr>
        <dsp:cNvPr id="0" name=""/>
        <dsp:cNvSpPr/>
      </dsp:nvSpPr>
      <dsp:spPr>
        <a:xfrm>
          <a:off x="4334734" y="0"/>
          <a:ext cx="1854024" cy="160394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Εργατικό Δυναμικό</a:t>
          </a:r>
          <a:endParaRPr lang="en-CY" sz="1100" b="1" kern="1200" dirty="0"/>
        </a:p>
      </dsp:txBody>
      <dsp:txXfrm>
        <a:off x="4641985" y="265808"/>
        <a:ext cx="1239522" cy="1072332"/>
      </dsp:txXfrm>
    </dsp:sp>
    <dsp:sp modelId="{0377097F-24C3-422A-A47D-20CF9EB43274}">
      <dsp:nvSpPr>
        <dsp:cNvPr id="0" name=""/>
        <dsp:cNvSpPr/>
      </dsp:nvSpPr>
      <dsp:spPr>
        <a:xfrm>
          <a:off x="6539250" y="2218602"/>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06B5B-1755-4890-9EBE-03D509C8C0E4}">
      <dsp:nvSpPr>
        <dsp:cNvPr id="0" name=""/>
        <dsp:cNvSpPr/>
      </dsp:nvSpPr>
      <dsp:spPr>
        <a:xfrm>
          <a:off x="6035090" y="986536"/>
          <a:ext cx="1854024" cy="1603948"/>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Οικονομικά Ενεργός Πληθυσμός/Μη οικονομικά ενεργός πληθυσμός</a:t>
          </a:r>
          <a:endParaRPr lang="en-CY" sz="1100" b="1" kern="1200" dirty="0"/>
        </a:p>
      </dsp:txBody>
      <dsp:txXfrm>
        <a:off x="6342341" y="1252344"/>
        <a:ext cx="1239522" cy="1072332"/>
      </dsp:txXfrm>
    </dsp:sp>
    <dsp:sp modelId="{F2B25BD4-7E7A-4D9E-AC9B-2046B261F91E}">
      <dsp:nvSpPr>
        <dsp:cNvPr id="0" name=""/>
        <dsp:cNvSpPr/>
      </dsp:nvSpPr>
      <dsp:spPr>
        <a:xfrm>
          <a:off x="5847214" y="3770686"/>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0F98C-A2BC-4507-A4D3-D28442E97C08}">
      <dsp:nvSpPr>
        <dsp:cNvPr id="0" name=""/>
        <dsp:cNvSpPr/>
      </dsp:nvSpPr>
      <dsp:spPr>
        <a:xfrm>
          <a:off x="6035090" y="2925951"/>
          <a:ext cx="1854024" cy="1603948"/>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Απασχολούμενοι </a:t>
          </a:r>
        </a:p>
      </dsp:txBody>
      <dsp:txXfrm>
        <a:off x="6342341" y="3191759"/>
        <a:ext cx="1239522" cy="1072332"/>
      </dsp:txXfrm>
    </dsp:sp>
    <dsp:sp modelId="{1646039D-CF83-4C88-A583-E63E3CE42D10}">
      <dsp:nvSpPr>
        <dsp:cNvPr id="0" name=""/>
        <dsp:cNvSpPr/>
      </dsp:nvSpPr>
      <dsp:spPr>
        <a:xfrm>
          <a:off x="4130544" y="3931799"/>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606ED-92CF-43FC-A7F6-BFE8F15B0C96}">
      <dsp:nvSpPr>
        <dsp:cNvPr id="0" name=""/>
        <dsp:cNvSpPr/>
      </dsp:nvSpPr>
      <dsp:spPr>
        <a:xfrm>
          <a:off x="4334734" y="3913591"/>
          <a:ext cx="1854024" cy="1603948"/>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Άνεργοι /Άεργοι</a:t>
          </a:r>
          <a:endParaRPr lang="en-CY" sz="1100" b="1" kern="1200" dirty="0"/>
        </a:p>
      </dsp:txBody>
      <dsp:txXfrm>
        <a:off x="4641985" y="4179399"/>
        <a:ext cx="1239522" cy="1072332"/>
      </dsp:txXfrm>
    </dsp:sp>
    <dsp:sp modelId="{BCA00DB0-A156-4B05-A194-31E0ED5207E2}">
      <dsp:nvSpPr>
        <dsp:cNvPr id="0" name=""/>
        <dsp:cNvSpPr/>
      </dsp:nvSpPr>
      <dsp:spPr>
        <a:xfrm>
          <a:off x="3118014" y="2557379"/>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DB439-C3EC-44B6-BB2A-B1B27A0AE430}">
      <dsp:nvSpPr>
        <dsp:cNvPr id="0" name=""/>
        <dsp:cNvSpPr/>
      </dsp:nvSpPr>
      <dsp:spPr>
        <a:xfrm>
          <a:off x="2626485" y="2927054"/>
          <a:ext cx="1854024" cy="1603948"/>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Απασχολησιμότητα</a:t>
          </a:r>
          <a:endParaRPr lang="en-CY" sz="1100" b="1" kern="1200" dirty="0"/>
        </a:p>
      </dsp:txBody>
      <dsp:txXfrm>
        <a:off x="2933736" y="3192862"/>
        <a:ext cx="1239522" cy="1072332"/>
      </dsp:txXfrm>
    </dsp:sp>
    <dsp:sp modelId="{0B4EF8FB-83E2-4EA3-990B-0551B5686CD2}">
      <dsp:nvSpPr>
        <dsp:cNvPr id="0" name=""/>
        <dsp:cNvSpPr/>
      </dsp:nvSpPr>
      <dsp:spPr>
        <a:xfrm>
          <a:off x="2626485" y="984329"/>
          <a:ext cx="1854024" cy="1603948"/>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Παραγωγικότητα</a:t>
          </a:r>
          <a:endParaRPr lang="en-CY" sz="1100" b="1" kern="1200" dirty="0"/>
        </a:p>
      </dsp:txBody>
      <dsp:txXfrm>
        <a:off x="2933736" y="1250137"/>
        <a:ext cx="1239522" cy="1072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7EA9-E003-438E-8742-DCE8E22446D4}">
      <dsp:nvSpPr>
        <dsp:cNvPr id="0" name=""/>
        <dsp:cNvSpPr/>
      </dsp:nvSpPr>
      <dsp:spPr>
        <a:xfrm>
          <a:off x="4068638" y="1870723"/>
          <a:ext cx="2377770" cy="2056867"/>
        </a:xfrm>
        <a:prstGeom prst="hexagon">
          <a:avLst>
            <a:gd name="adj" fmla="val 28570"/>
            <a:gd name="vf" fmla="val 115470"/>
          </a:avLst>
        </a:prstGeom>
        <a:solidFill>
          <a:srgbClr val="07A1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ΣΥΓΧΡΟΝΗ ΑΓΟΡΑ ΕΡΓΑΣΙΑΣ</a:t>
          </a:r>
          <a:endParaRPr lang="en-CY" sz="1100" b="1" kern="1200" dirty="0"/>
        </a:p>
      </dsp:txBody>
      <dsp:txXfrm>
        <a:off x="4462668" y="2211575"/>
        <a:ext cx="1589710" cy="1375163"/>
      </dsp:txXfrm>
    </dsp:sp>
    <dsp:sp modelId="{4BF9822A-0ED6-4A1A-90BB-1FEA98EA4DA8}">
      <dsp:nvSpPr>
        <dsp:cNvPr id="0" name=""/>
        <dsp:cNvSpPr/>
      </dsp:nvSpPr>
      <dsp:spPr>
        <a:xfrm>
          <a:off x="5557579" y="886650"/>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3B525-B620-4B12-9B25-1F2483F53147}">
      <dsp:nvSpPr>
        <dsp:cNvPr id="0" name=""/>
        <dsp:cNvSpPr/>
      </dsp:nvSpPr>
      <dsp:spPr>
        <a:xfrm>
          <a:off x="4287665" y="0"/>
          <a:ext cx="1948566" cy="1685738"/>
        </a:xfrm>
        <a:prstGeom prst="hexagon">
          <a:avLst>
            <a:gd name="adj" fmla="val 28570"/>
            <a:gd name="vf" fmla="val 115470"/>
          </a:avLst>
        </a:prstGeom>
        <a:solidFill>
          <a:srgbClr val="C84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ΚΥΚΛΙΚΗ ΟΙΚΟΝΟΜΙΑ</a:t>
          </a:r>
          <a:endParaRPr lang="en-CY" sz="1100" b="1" kern="1200" dirty="0"/>
        </a:p>
      </dsp:txBody>
      <dsp:txXfrm>
        <a:off x="4610584" y="279363"/>
        <a:ext cx="1302728" cy="1127012"/>
      </dsp:txXfrm>
    </dsp:sp>
    <dsp:sp modelId="{9ECA1334-E836-4BA1-ACA9-5F3376718115}">
      <dsp:nvSpPr>
        <dsp:cNvPr id="0" name=""/>
        <dsp:cNvSpPr/>
      </dsp:nvSpPr>
      <dsp:spPr>
        <a:xfrm>
          <a:off x="6604594" y="2331735"/>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67AA2-02D3-455D-9E76-7003B19CB537}">
      <dsp:nvSpPr>
        <dsp:cNvPr id="0" name=""/>
        <dsp:cNvSpPr/>
      </dsp:nvSpPr>
      <dsp:spPr>
        <a:xfrm>
          <a:off x="6074726" y="1036842"/>
          <a:ext cx="1948566" cy="1685738"/>
        </a:xfrm>
        <a:prstGeom prst="hexagon">
          <a:avLst>
            <a:gd name="adj" fmla="val 28570"/>
            <a:gd name="vf" fmla="val 115470"/>
          </a:avLst>
        </a:prstGeom>
        <a:solidFill>
          <a:srgbClr val="8824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4</a:t>
          </a:r>
          <a:r>
            <a:rPr lang="el-GR" sz="1100" b="1" kern="1200" baseline="30000" dirty="0"/>
            <a:t>Η</a:t>
          </a:r>
          <a:r>
            <a:rPr lang="el-GR" sz="1100" b="1" kern="1200" dirty="0"/>
            <a:t> ΒΙΟΜΗΧΑΝΙΚΗ ΕΠΑΝΑΣΤΑΣΗ</a:t>
          </a:r>
          <a:endParaRPr lang="en-CY" sz="1100" b="1" kern="1200" dirty="0"/>
        </a:p>
      </dsp:txBody>
      <dsp:txXfrm>
        <a:off x="6397645" y="1316205"/>
        <a:ext cx="1302728" cy="1127012"/>
      </dsp:txXfrm>
    </dsp:sp>
    <dsp:sp modelId="{37B40720-542C-41B4-8277-CBEF870BD681}">
      <dsp:nvSpPr>
        <dsp:cNvPr id="0" name=""/>
        <dsp:cNvSpPr/>
      </dsp:nvSpPr>
      <dsp:spPr>
        <a:xfrm>
          <a:off x="5877270" y="3962964"/>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A5FDD-32F0-4B08-9652-C86A1FE8E58D}">
      <dsp:nvSpPr>
        <dsp:cNvPr id="0" name=""/>
        <dsp:cNvSpPr/>
      </dsp:nvSpPr>
      <dsp:spPr>
        <a:xfrm>
          <a:off x="6074726" y="3075153"/>
          <a:ext cx="1948566" cy="1685738"/>
        </a:xfrm>
        <a:prstGeom prst="hexagon">
          <a:avLst>
            <a:gd name="adj" fmla="val 28570"/>
            <a:gd name="vf" fmla="val 115470"/>
          </a:avLst>
        </a:prstGeom>
        <a:solidFill>
          <a:srgbClr val="3492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ΙΣΟΤΗΤΑ ΤΩΝ ΦΥΛΩΝ/ ΠΡΟΚΑΤΑΛΗΨΕΙΣ -ΣΤΕΡΕΟΤΥΠΑ</a:t>
          </a:r>
          <a:endParaRPr lang="en-CY" sz="1100" b="1" kern="1200" dirty="0"/>
        </a:p>
      </dsp:txBody>
      <dsp:txXfrm>
        <a:off x="6397645" y="3354516"/>
        <a:ext cx="1302728" cy="1127012"/>
      </dsp:txXfrm>
    </dsp:sp>
    <dsp:sp modelId="{EBD0A6D3-3279-45DA-986E-4695ACDAF198}">
      <dsp:nvSpPr>
        <dsp:cNvPr id="0" name=""/>
        <dsp:cNvSpPr/>
      </dsp:nvSpPr>
      <dsp:spPr>
        <a:xfrm>
          <a:off x="4073062" y="4132291"/>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108360-F8EC-4357-85CA-B8B0304218E5}">
      <dsp:nvSpPr>
        <dsp:cNvPr id="0" name=""/>
        <dsp:cNvSpPr/>
      </dsp:nvSpPr>
      <dsp:spPr>
        <a:xfrm>
          <a:off x="4287665" y="4113155"/>
          <a:ext cx="1948566" cy="1685738"/>
        </a:xfrm>
        <a:prstGeom prst="hexagon">
          <a:avLst>
            <a:gd name="adj" fmla="val 28570"/>
            <a:gd name="vf" fmla="val 115470"/>
          </a:avLst>
        </a:prstGeom>
        <a:solidFill>
          <a:srgbClr val="6528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ΚΙΝΗΤΙΚΟΤΗΤΑ ΣΤΗΝ ΕΡΓΑΣΙΑ/</a:t>
          </a:r>
        </a:p>
        <a:p>
          <a:pPr lvl="0" algn="ctr" defTabSz="488950">
            <a:lnSpc>
              <a:spcPct val="90000"/>
            </a:lnSpc>
            <a:spcBef>
              <a:spcPct val="0"/>
            </a:spcBef>
            <a:spcAft>
              <a:spcPct val="35000"/>
            </a:spcAft>
          </a:pPr>
          <a:r>
            <a:rPr lang="el-GR" sz="1100" b="1" kern="1200" dirty="0"/>
            <a:t>ΔΙΑ ΒΙΟΥ ΜΑΘΗΣΗ/</a:t>
          </a:r>
        </a:p>
        <a:p>
          <a:pPr lvl="0" algn="ctr" defTabSz="488950">
            <a:lnSpc>
              <a:spcPct val="90000"/>
            </a:lnSpc>
            <a:spcBef>
              <a:spcPct val="0"/>
            </a:spcBef>
            <a:spcAft>
              <a:spcPct val="35000"/>
            </a:spcAft>
          </a:pPr>
          <a:r>
            <a:rPr lang="el-GR" sz="1100" b="1" kern="1200" dirty="0"/>
            <a:t>ΔΙΑ ΒΙΟΥ ΕΠΑΓΓΕΛΜΑΤΙΚΗ ΣΥΜΒΟΥΛΕΥΤΙΚΗ</a:t>
          </a:r>
          <a:endParaRPr lang="en-CY" sz="1100" b="1" kern="1200" dirty="0"/>
        </a:p>
      </dsp:txBody>
      <dsp:txXfrm>
        <a:off x="4610584" y="4392518"/>
        <a:ext cx="1302728" cy="1127012"/>
      </dsp:txXfrm>
    </dsp:sp>
    <dsp:sp modelId="{2E87A469-C18D-42D7-B230-307853CFD949}">
      <dsp:nvSpPr>
        <dsp:cNvPr id="0" name=""/>
        <dsp:cNvSpPr/>
      </dsp:nvSpPr>
      <dsp:spPr>
        <a:xfrm>
          <a:off x="3008901" y="2687787"/>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314A1-333E-47ED-9612-CCC8BE11B449}">
      <dsp:nvSpPr>
        <dsp:cNvPr id="0" name=""/>
        <dsp:cNvSpPr/>
      </dsp:nvSpPr>
      <dsp:spPr>
        <a:xfrm>
          <a:off x="2492307" y="3076313"/>
          <a:ext cx="1948566" cy="1685738"/>
        </a:xfrm>
        <a:prstGeom prst="hexagon">
          <a:avLst>
            <a:gd name="adj" fmla="val 2857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ΠΡΑΣΙΝΗ ΜΕΤΑΒΑΣΗ</a:t>
          </a:r>
          <a:endParaRPr lang="en-CY" sz="1100" b="1" kern="1200" dirty="0"/>
        </a:p>
      </dsp:txBody>
      <dsp:txXfrm>
        <a:off x="2815226" y="3355676"/>
        <a:ext cx="1302728" cy="1127012"/>
      </dsp:txXfrm>
    </dsp:sp>
    <dsp:sp modelId="{A82904B2-9DED-44B6-B028-4D8DC30D8E47}">
      <dsp:nvSpPr>
        <dsp:cNvPr id="0" name=""/>
        <dsp:cNvSpPr/>
      </dsp:nvSpPr>
      <dsp:spPr>
        <a:xfrm>
          <a:off x="2492307" y="1034522"/>
          <a:ext cx="1948566" cy="1685738"/>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a:t>ΨΗΦΙΑΚΗ ΜΕΤΑΒΑΣΗ</a:t>
          </a:r>
          <a:endParaRPr lang="en-CY" sz="1100" b="1" kern="1200" dirty="0"/>
        </a:p>
      </dsp:txBody>
      <dsp:txXfrm>
        <a:off x="2815226" y="1313885"/>
        <a:ext cx="1302728" cy="1127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028389" y="-2078127"/>
          <a:ext cx="1946853" cy="6589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Ιστορία </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Λατινικά</a:t>
          </a:r>
        </a:p>
      </dsp:txBody>
      <dsp:txXfrm rot="-5400000">
        <a:off x="3706844" y="338456"/>
        <a:ext cx="6494906" cy="1756777"/>
      </dsp:txXfrm>
    </dsp:sp>
    <dsp:sp modelId="{2DA32674-03A1-44D2-9784-086788D170D1}">
      <dsp:nvSpPr>
        <dsp:cNvPr id="0" name=""/>
        <dsp:cNvSpPr/>
      </dsp:nvSpPr>
      <dsp:spPr>
        <a:xfrm>
          <a:off x="0" y="60"/>
          <a:ext cx="3706843" cy="2433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Υποχρεωτικά Μαθήματα (3</a:t>
          </a:r>
          <a:r>
            <a:rPr lang="en-US" sz="3200" kern="1200" dirty="0">
              <a:latin typeface="+mn-lt"/>
              <a:cs typeface="Arial" panose="020B0604020202020204" pitchFamily="34" charset="0"/>
            </a:rPr>
            <a:t>x</a:t>
          </a:r>
          <a:r>
            <a:rPr lang="el-GR" sz="3200" kern="1200" dirty="0">
              <a:latin typeface="+mn-lt"/>
              <a:cs typeface="Arial" panose="020B0604020202020204" pitchFamily="34" charset="0"/>
            </a:rPr>
            <a:t>4</a:t>
          </a:r>
          <a:r>
            <a:rPr lang="en-US" sz="3200" kern="1200" dirty="0">
              <a:latin typeface="+mn-lt"/>
              <a:cs typeface="Arial" panose="020B0604020202020204" pitchFamily="34" charset="0"/>
            </a:rPr>
            <a:t>=</a:t>
          </a:r>
          <a:r>
            <a:rPr lang="el-GR" sz="3200" kern="1200" dirty="0">
              <a:latin typeface="+mn-lt"/>
              <a:cs typeface="Arial" panose="020B0604020202020204" pitchFamily="34" charset="0"/>
            </a:rPr>
            <a:t>12</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18797" y="118857"/>
        <a:ext cx="3469249" cy="2195972"/>
      </dsp:txXfrm>
    </dsp:sp>
    <dsp:sp modelId="{5DAB53F4-0F38-4A56-B19E-F76D8D0D8FA9}">
      <dsp:nvSpPr>
        <dsp:cNvPr id="0" name=""/>
        <dsp:cNvSpPr/>
      </dsp:nvSpPr>
      <dsp:spPr>
        <a:xfrm rot="5400000">
          <a:off x="6028389" y="477117"/>
          <a:ext cx="1946853" cy="6589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Λογοτεχνία</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Λογική-Φιλοσοφία</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Αγγλικά ή Γαλλικά ή άλλη ξένη γλώσσα</a:t>
          </a:r>
        </a:p>
      </dsp:txBody>
      <dsp:txXfrm rot="-5400000">
        <a:off x="3706844" y="2893700"/>
        <a:ext cx="6494906" cy="1756777"/>
      </dsp:txXfrm>
    </dsp:sp>
    <dsp:sp modelId="{94354C91-2B7D-453F-8F5B-5146C7A4F1FD}">
      <dsp:nvSpPr>
        <dsp:cNvPr id="0" name=""/>
        <dsp:cNvSpPr/>
      </dsp:nvSpPr>
      <dsp:spPr>
        <a:xfrm>
          <a:off x="0" y="2555306"/>
          <a:ext cx="3706843" cy="2433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(1</a:t>
          </a:r>
          <a:r>
            <a:rPr lang="en-US" sz="3200" kern="1200" dirty="0">
              <a:latin typeface="+mn-lt"/>
              <a:cs typeface="Arial" panose="020B0604020202020204" pitchFamily="34" charset="0"/>
            </a:rPr>
            <a:t>x4=</a:t>
          </a:r>
          <a:r>
            <a:rPr lang="el-GR" sz="3200" kern="1200" dirty="0">
              <a:latin typeface="+mn-lt"/>
              <a:cs typeface="Arial" panose="020B0604020202020204" pitchFamily="34" charset="0"/>
            </a:rPr>
            <a:t>4</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18797" y="2674103"/>
        <a:ext cx="3469249" cy="2195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130655" y="-2128766"/>
          <a:ext cx="1935230" cy="66766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Αγγλικά </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Ιστορία</a:t>
          </a:r>
        </a:p>
      </dsp:txBody>
      <dsp:txXfrm rot="-5400000">
        <a:off x="3759925" y="336434"/>
        <a:ext cx="6582221" cy="1746290"/>
      </dsp:txXfrm>
    </dsp:sp>
    <dsp:sp modelId="{2DA32674-03A1-44D2-9784-086788D170D1}">
      <dsp:nvSpPr>
        <dsp:cNvPr id="0" name=""/>
        <dsp:cNvSpPr/>
      </dsp:nvSpPr>
      <dsp:spPr>
        <a:xfrm>
          <a:off x="0" y="60"/>
          <a:ext cx="3759925" cy="2419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Υποχρεωτικά Μαθήματα (</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118088" y="118148"/>
        <a:ext cx="3523749" cy="2182862"/>
      </dsp:txXfrm>
    </dsp:sp>
    <dsp:sp modelId="{5DAB53F4-0F38-4A56-B19E-F76D8D0D8FA9}">
      <dsp:nvSpPr>
        <dsp:cNvPr id="0" name=""/>
        <dsp:cNvSpPr/>
      </dsp:nvSpPr>
      <dsp:spPr>
        <a:xfrm rot="5400000">
          <a:off x="5960208" y="407413"/>
          <a:ext cx="2283746" cy="66843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Λατινικά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Γαλλικά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Άλλη ξένη γλώσσα</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Οικονομικά</a:t>
          </a:r>
        </a:p>
      </dsp:txBody>
      <dsp:txXfrm rot="-5400000">
        <a:off x="3759926" y="2719179"/>
        <a:ext cx="6572828" cy="2060780"/>
      </dsp:txXfrm>
    </dsp:sp>
    <dsp:sp modelId="{94354C91-2B7D-453F-8F5B-5146C7A4F1FD}">
      <dsp:nvSpPr>
        <dsp:cNvPr id="0" name=""/>
        <dsp:cNvSpPr/>
      </dsp:nvSpPr>
      <dsp:spPr>
        <a:xfrm>
          <a:off x="0" y="2540050"/>
          <a:ext cx="3759925" cy="2419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l-GR" sz="3000" kern="1200" dirty="0">
              <a:latin typeface="+mn-lt"/>
            </a:rPr>
            <a:t>Επιλεγόμενα Μαθήματα</a:t>
          </a:r>
          <a:r>
            <a:rPr lang="en-US" sz="3000" kern="1200" dirty="0">
              <a:latin typeface="+mn-lt"/>
            </a:rPr>
            <a:t> </a:t>
          </a:r>
          <a:r>
            <a:rPr lang="el-GR" sz="3000" kern="1200" dirty="0">
              <a:latin typeface="+mn-lt"/>
            </a:rPr>
            <a:t>(</a:t>
          </a:r>
          <a:r>
            <a:rPr lang="en-US" sz="3000" kern="1200" dirty="0">
              <a:latin typeface="+mn-lt"/>
            </a:rPr>
            <a:t>2x4=8)</a:t>
          </a:r>
          <a:endParaRPr lang="el-GR" sz="3000" kern="1200" dirty="0">
            <a:latin typeface="+mn-lt"/>
          </a:endParaRPr>
        </a:p>
      </dsp:txBody>
      <dsp:txXfrm>
        <a:off x="118088" y="2658138"/>
        <a:ext cx="3523749" cy="2182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82349" y="-2456264"/>
          <a:ext cx="1402753" cy="66670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Φυσική</a:t>
          </a:r>
        </a:p>
      </dsp:txBody>
      <dsp:txXfrm rot="-5400000">
        <a:off x="3750208" y="244354"/>
        <a:ext cx="6598559" cy="1265799"/>
      </dsp:txXfrm>
    </dsp:sp>
    <dsp:sp modelId="{2DA32674-03A1-44D2-9784-086788D170D1}">
      <dsp:nvSpPr>
        <dsp:cNvPr id="0" name=""/>
        <dsp:cNvSpPr/>
      </dsp:nvSpPr>
      <dsp:spPr>
        <a:xfrm>
          <a:off x="0" y="532"/>
          <a:ext cx="3750207" cy="17534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Υποχρεωτικά Μαθήματα (</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85596" y="86128"/>
        <a:ext cx="3579015" cy="1582249"/>
      </dsp:txXfrm>
    </dsp:sp>
    <dsp:sp modelId="{5DAB53F4-0F38-4A56-B19E-F76D8D0D8FA9}">
      <dsp:nvSpPr>
        <dsp:cNvPr id="0" name=""/>
        <dsp:cNvSpPr/>
      </dsp:nvSpPr>
      <dsp:spPr>
        <a:xfrm rot="5400000">
          <a:off x="5294007" y="89094"/>
          <a:ext cx="3369791" cy="68748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Χημεία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Βιολογία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Δίκτυα </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Πληροφορική</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Σχεδιασμός και Τεχνολογία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Ελεύθερο - Προοπτικό Σχέδιο</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Αρχιτεκτονικό - Τεχνικό Σχέδιο</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Γραφικές Τέχνες</a:t>
          </a:r>
        </a:p>
      </dsp:txBody>
      <dsp:txXfrm rot="-5400000">
        <a:off x="3541456" y="2006145"/>
        <a:ext cx="6710394" cy="3040791"/>
      </dsp:txXfrm>
    </dsp:sp>
    <dsp:sp modelId="{94354C91-2B7D-453F-8F5B-5146C7A4F1FD}">
      <dsp:nvSpPr>
        <dsp:cNvPr id="0" name=""/>
        <dsp:cNvSpPr/>
      </dsp:nvSpPr>
      <dsp:spPr>
        <a:xfrm>
          <a:off x="0" y="2506951"/>
          <a:ext cx="3541456" cy="17534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85596" y="2592547"/>
        <a:ext cx="3370264" cy="1582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776973" y="-2438561"/>
          <a:ext cx="1924233" cy="72838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itchFamily="34" charset="0"/>
            </a:rPr>
            <a:t>Οικονομικά</a:t>
          </a:r>
        </a:p>
        <a:p>
          <a:pPr marL="285750" lvl="1" indent="-285750" algn="l" defTabSz="1244600">
            <a:lnSpc>
              <a:spcPct val="90000"/>
            </a:lnSpc>
            <a:spcBef>
              <a:spcPct val="0"/>
            </a:spcBef>
            <a:spcAft>
              <a:spcPct val="15000"/>
            </a:spcAft>
            <a:buChar char="••"/>
          </a:pPr>
          <a:r>
            <a:rPr lang="el-GR" sz="2800" b="1" kern="1200" dirty="0">
              <a:latin typeface="+mn-lt"/>
              <a:cs typeface="Arial"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mn-lt"/>
              <a:cs typeface="Arial" pitchFamily="34" charset="0"/>
            </a:rPr>
            <a:t>Λογιστική</a:t>
          </a:r>
        </a:p>
      </dsp:txBody>
      <dsp:txXfrm rot="-5400000">
        <a:off x="4097166" y="335179"/>
        <a:ext cx="7189916" cy="1736367"/>
      </dsp:txXfrm>
    </dsp:sp>
    <dsp:sp modelId="{2DA32674-03A1-44D2-9784-086788D170D1}">
      <dsp:nvSpPr>
        <dsp:cNvPr id="0" name=""/>
        <dsp:cNvSpPr/>
      </dsp:nvSpPr>
      <dsp:spPr>
        <a:xfrm>
          <a:off x="0" y="668"/>
          <a:ext cx="4097165" cy="240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Υποχρεωτικά Μαθήματα (3</a:t>
          </a:r>
          <a:r>
            <a:rPr lang="en-US" sz="3200" kern="1200" dirty="0">
              <a:latin typeface="+mn-lt"/>
              <a:cs typeface="Arial" panose="020B0604020202020204" pitchFamily="34" charset="0"/>
            </a:rPr>
            <a:t>x4=12)</a:t>
          </a:r>
          <a:endParaRPr lang="el-GR" sz="3200" kern="1200" dirty="0">
            <a:latin typeface="+mn-lt"/>
            <a:cs typeface="Arial" panose="020B0604020202020204" pitchFamily="34" charset="0"/>
          </a:endParaRPr>
        </a:p>
      </dsp:txBody>
      <dsp:txXfrm>
        <a:off x="117417" y="118085"/>
        <a:ext cx="3862331" cy="2170458"/>
      </dsp:txXfrm>
    </dsp:sp>
    <dsp:sp modelId="{5DAB53F4-0F38-4A56-B19E-F76D8D0D8FA9}">
      <dsp:nvSpPr>
        <dsp:cNvPr id="0" name=""/>
        <dsp:cNvSpPr/>
      </dsp:nvSpPr>
      <dsp:spPr>
        <a:xfrm rot="5400000">
          <a:off x="6481742" y="137695"/>
          <a:ext cx="2499579" cy="72767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Οργάνωση &amp; Διοίκηση</a:t>
          </a:r>
          <a:r>
            <a:rPr lang="en-US" sz="2700" b="1" kern="1200" dirty="0">
              <a:latin typeface="+mn-lt"/>
              <a:cs typeface="Arial" pitchFamily="34" charset="0"/>
            </a:rPr>
            <a:t> </a:t>
          </a:r>
          <a:r>
            <a:rPr lang="el-GR" sz="2700" b="1" kern="1200" dirty="0">
              <a:latin typeface="+mn-lt"/>
              <a:cs typeface="Arial" pitchFamily="34" charset="0"/>
            </a:rPr>
            <a:t>Επιχειρήσεων</a:t>
          </a:r>
        </a:p>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Πληροφορική</a:t>
          </a:r>
        </a:p>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Αγγλικά ή Γαλλικά ή άλλη ξένη γλώσσα</a:t>
          </a:r>
        </a:p>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Εμπορικά - Μάρκετινγκ</a:t>
          </a:r>
        </a:p>
      </dsp:txBody>
      <dsp:txXfrm rot="-5400000">
        <a:off x="4093164" y="2648293"/>
        <a:ext cx="7154717" cy="2255541"/>
      </dsp:txXfrm>
    </dsp:sp>
    <dsp:sp modelId="{94354C91-2B7D-453F-8F5B-5146C7A4F1FD}">
      <dsp:nvSpPr>
        <dsp:cNvPr id="0" name=""/>
        <dsp:cNvSpPr/>
      </dsp:nvSpPr>
      <dsp:spPr>
        <a:xfrm>
          <a:off x="0" y="2587656"/>
          <a:ext cx="4093164" cy="240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(1</a:t>
          </a:r>
          <a:r>
            <a:rPr lang="en-US" sz="3200" kern="1200" dirty="0">
              <a:latin typeface="+mn-lt"/>
              <a:cs typeface="Arial" panose="020B0604020202020204" pitchFamily="34" charset="0"/>
            </a:rPr>
            <a:t>x4=</a:t>
          </a:r>
          <a:r>
            <a:rPr lang="el-GR" sz="3200" kern="1200" dirty="0">
              <a:latin typeface="+mn-lt"/>
              <a:cs typeface="Arial" panose="020B0604020202020204" pitchFamily="34" charset="0"/>
            </a:rPr>
            <a:t>4</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17417" y="2705073"/>
        <a:ext cx="3858330" cy="2170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939262" y="-2124378"/>
          <a:ext cx="1719613" cy="639912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l-GR" sz="2600" b="1" kern="1200" dirty="0">
              <a:latin typeface="+mn-lt"/>
              <a:cs typeface="Arial" pitchFamily="34" charset="0"/>
            </a:rPr>
            <a:t>Οικονομικά</a:t>
          </a:r>
        </a:p>
        <a:p>
          <a:pPr marL="228600" lvl="1" indent="-228600" algn="l" defTabSz="1155700">
            <a:lnSpc>
              <a:spcPct val="90000"/>
            </a:lnSpc>
            <a:spcBef>
              <a:spcPct val="0"/>
            </a:spcBef>
            <a:spcAft>
              <a:spcPct val="15000"/>
            </a:spcAft>
            <a:buChar char="••"/>
          </a:pPr>
          <a:r>
            <a:rPr lang="el-GR" sz="2600" b="1" kern="1200" dirty="0">
              <a:latin typeface="+mn-lt"/>
              <a:cs typeface="Arial" pitchFamily="34" charset="0"/>
            </a:rPr>
            <a:t>Αγγλικά</a:t>
          </a:r>
          <a:r>
            <a:rPr lang="el-GR" sz="2800" kern="1200" dirty="0"/>
            <a:t>	</a:t>
          </a:r>
          <a:r>
            <a:rPr lang="el-GR" sz="1500" kern="1200" dirty="0"/>
            <a:t>	</a:t>
          </a:r>
        </a:p>
      </dsp:txBody>
      <dsp:txXfrm rot="-5400000">
        <a:off x="3599508" y="299321"/>
        <a:ext cx="6315178" cy="1551723"/>
      </dsp:txXfrm>
    </dsp:sp>
    <dsp:sp modelId="{2DA32674-03A1-44D2-9784-086788D170D1}">
      <dsp:nvSpPr>
        <dsp:cNvPr id="0" name=""/>
        <dsp:cNvSpPr/>
      </dsp:nvSpPr>
      <dsp:spPr>
        <a:xfrm>
          <a:off x="0" y="424"/>
          <a:ext cx="3599507" cy="21495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Υποχρεωτικά Μαθήματα (</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104931" y="105355"/>
        <a:ext cx="3389645" cy="1939654"/>
      </dsp:txXfrm>
    </dsp:sp>
    <dsp:sp modelId="{5DAB53F4-0F38-4A56-B19E-F76D8D0D8FA9}">
      <dsp:nvSpPr>
        <dsp:cNvPr id="0" name=""/>
        <dsp:cNvSpPr/>
      </dsp:nvSpPr>
      <dsp:spPr>
        <a:xfrm rot="5400000">
          <a:off x="5222553" y="625406"/>
          <a:ext cx="3143641" cy="64085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Λογιστική</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Εμπορικά - Μάρκετινγκ</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Εφαρμογές Πληροφορικής</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Βιολογία </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Οργάνωση &amp; Διοίκηση Επιχειρήσεων</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Σχεδιασμός &amp; Τεχνολογία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Γαλλικά ή άλλη ξένη γλώσσα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Αγωγή Υγείας (Οικιακή Οικονομία)</a:t>
          </a:r>
        </a:p>
      </dsp:txBody>
      <dsp:txXfrm rot="-5400000">
        <a:off x="3590117" y="2411302"/>
        <a:ext cx="6255053" cy="2836721"/>
      </dsp:txXfrm>
    </dsp:sp>
    <dsp:sp modelId="{94354C91-2B7D-453F-8F5B-5146C7A4F1FD}">
      <dsp:nvSpPr>
        <dsp:cNvPr id="0" name=""/>
        <dsp:cNvSpPr/>
      </dsp:nvSpPr>
      <dsp:spPr>
        <a:xfrm>
          <a:off x="0" y="2754479"/>
          <a:ext cx="3588961" cy="21495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104931" y="2859410"/>
        <a:ext cx="3379099" cy="193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59421" y="-2189535"/>
          <a:ext cx="2057370" cy="69535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Θέματα Τέχνης</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Θεατρολογία</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Ιστορία </a:t>
          </a:r>
        </a:p>
      </dsp:txBody>
      <dsp:txXfrm rot="-5400000">
        <a:off x="3911351" y="358968"/>
        <a:ext cx="6853079" cy="1856504"/>
      </dsp:txXfrm>
    </dsp:sp>
    <dsp:sp modelId="{2DA32674-03A1-44D2-9784-086788D170D1}">
      <dsp:nvSpPr>
        <dsp:cNvPr id="0" name=""/>
        <dsp:cNvSpPr/>
      </dsp:nvSpPr>
      <dsp:spPr>
        <a:xfrm>
          <a:off x="0" y="1364"/>
          <a:ext cx="3911350" cy="2571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Υποχρεωτικά Μαθήματα (3</a:t>
          </a:r>
          <a:r>
            <a:rPr lang="en-US" sz="3200" kern="1200" dirty="0">
              <a:latin typeface="+mn-lt"/>
              <a:cs typeface="Arial" panose="020B0604020202020204" pitchFamily="34" charset="0"/>
            </a:rPr>
            <a:t>x4=</a:t>
          </a:r>
          <a:r>
            <a:rPr lang="el-GR" sz="3200" kern="1200" dirty="0">
              <a:latin typeface="+mn-lt"/>
              <a:cs typeface="Arial" panose="020B0604020202020204" pitchFamily="34" charset="0"/>
            </a:rPr>
            <a:t>12</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25541" y="126905"/>
        <a:ext cx="3660268" cy="2320631"/>
      </dsp:txXfrm>
    </dsp:sp>
    <dsp:sp modelId="{5DAB53F4-0F38-4A56-B19E-F76D8D0D8FA9}">
      <dsp:nvSpPr>
        <dsp:cNvPr id="0" name=""/>
        <dsp:cNvSpPr/>
      </dsp:nvSpPr>
      <dsp:spPr>
        <a:xfrm rot="5400000">
          <a:off x="6007119" y="562948"/>
          <a:ext cx="2687831" cy="696797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l-GR" sz="2400" b="1"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Εικαστικές Εφαρμογές</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Ελεύθερο -</a:t>
          </a:r>
          <a:r>
            <a:rPr lang="en-US" sz="2400" b="1" kern="1200" dirty="0">
              <a:latin typeface="+mn-lt"/>
              <a:cs typeface="Arial" pitchFamily="34" charset="0"/>
            </a:rPr>
            <a:t> </a:t>
          </a:r>
          <a:r>
            <a:rPr lang="el-GR" sz="2400" b="1" kern="1200" dirty="0">
              <a:latin typeface="+mn-lt"/>
              <a:cs typeface="Arial" pitchFamily="34" charset="0"/>
            </a:rPr>
            <a:t>Προοπτικό Σχέδιο </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Μουσικές Εφαρμογές </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Φωτογραφία (μόνο στη Β΄ Λυκείου)</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Γραφιστικές Εφαρμογές (μόνο στη Γ’ Λυκείου)</a:t>
          </a:r>
        </a:p>
        <a:p>
          <a:pPr marL="171450" lvl="1" indent="-171450" algn="l" defTabSz="755650">
            <a:lnSpc>
              <a:spcPct val="90000"/>
            </a:lnSpc>
            <a:spcBef>
              <a:spcPct val="0"/>
            </a:spcBef>
            <a:spcAft>
              <a:spcPct val="15000"/>
            </a:spcAft>
            <a:buChar char="••"/>
          </a:pPr>
          <a:endParaRPr lang="el-GR" sz="1700" b="1" kern="1200" dirty="0">
            <a:latin typeface="Arial" pitchFamily="34" charset="0"/>
            <a:cs typeface="Arial" pitchFamily="34" charset="0"/>
          </a:endParaRPr>
        </a:p>
      </dsp:txBody>
      <dsp:txXfrm rot="-5400000">
        <a:off x="3867047" y="2834230"/>
        <a:ext cx="6836768" cy="2425413"/>
      </dsp:txXfrm>
    </dsp:sp>
    <dsp:sp modelId="{94354C91-2B7D-453F-8F5B-5146C7A4F1FD}">
      <dsp:nvSpPr>
        <dsp:cNvPr id="0" name=""/>
        <dsp:cNvSpPr/>
      </dsp:nvSpPr>
      <dsp:spPr>
        <a:xfrm>
          <a:off x="0" y="2759722"/>
          <a:ext cx="3896071" cy="2571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(1</a:t>
          </a:r>
          <a:r>
            <a:rPr lang="en-US" sz="3200" kern="1200" dirty="0">
              <a:latin typeface="+mn-lt"/>
              <a:cs typeface="Arial" panose="020B0604020202020204" pitchFamily="34" charset="0"/>
            </a:rPr>
            <a:t>x4=4)</a:t>
          </a:r>
          <a:endParaRPr lang="el-GR" sz="3200" kern="1200" dirty="0">
            <a:latin typeface="+mn-lt"/>
            <a:cs typeface="Arial" panose="020B0604020202020204" pitchFamily="34" charset="0"/>
          </a:endParaRPr>
        </a:p>
      </dsp:txBody>
      <dsp:txXfrm>
        <a:off x="125541" y="2885263"/>
        <a:ext cx="3644989" cy="2320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1BBC-F6AF-4979-9BCC-CFE8300A666A}">
      <dsp:nvSpPr>
        <dsp:cNvPr id="0" name=""/>
        <dsp:cNvSpPr/>
      </dsp:nvSpPr>
      <dsp:spPr>
        <a:xfrm>
          <a:off x="2993950" y="677789"/>
          <a:ext cx="4527699" cy="4527699"/>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D71DF9-BC4B-4EF3-8B7B-C59E57DDE1A1}">
      <dsp:nvSpPr>
        <dsp:cNvPr id="0" name=""/>
        <dsp:cNvSpPr/>
      </dsp:nvSpPr>
      <dsp:spPr>
        <a:xfrm>
          <a:off x="2993950" y="677789"/>
          <a:ext cx="4527699" cy="4527699"/>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719CDF3-D5E9-4184-8438-472A2EB50284}">
      <dsp:nvSpPr>
        <dsp:cNvPr id="0" name=""/>
        <dsp:cNvSpPr/>
      </dsp:nvSpPr>
      <dsp:spPr>
        <a:xfrm>
          <a:off x="2993950" y="677789"/>
          <a:ext cx="4527699" cy="4527699"/>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AF9C3C8-E7A2-4E7E-8616-DD4F4AD9B697}">
      <dsp:nvSpPr>
        <dsp:cNvPr id="0" name=""/>
        <dsp:cNvSpPr/>
      </dsp:nvSpPr>
      <dsp:spPr>
        <a:xfrm>
          <a:off x="2993950" y="677789"/>
          <a:ext cx="4527699" cy="4527699"/>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0059CDC-089F-411C-A851-DBF59930B83D}">
      <dsp:nvSpPr>
        <dsp:cNvPr id="0" name=""/>
        <dsp:cNvSpPr/>
      </dsp:nvSpPr>
      <dsp:spPr>
        <a:xfrm>
          <a:off x="2993950" y="677789"/>
          <a:ext cx="4527699" cy="4527699"/>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B662FD4-7D65-43BA-8802-99F091E26FD2}">
      <dsp:nvSpPr>
        <dsp:cNvPr id="0" name=""/>
        <dsp:cNvSpPr/>
      </dsp:nvSpPr>
      <dsp:spPr>
        <a:xfrm>
          <a:off x="4215482" y="1899321"/>
          <a:ext cx="2084635" cy="2084635"/>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a:t>ΠΛΗΡΟΦΟΡΗΣΗ</a:t>
          </a:r>
          <a:endParaRPr lang="en-CY" sz="1600" b="1" kern="1200" dirty="0"/>
        </a:p>
      </dsp:txBody>
      <dsp:txXfrm>
        <a:off x="4520770" y="2204609"/>
        <a:ext cx="1474059" cy="1474059"/>
      </dsp:txXfrm>
    </dsp:sp>
    <dsp:sp modelId="{1520DCFF-3C26-4E7B-AD35-0367AF105364}">
      <dsp:nvSpPr>
        <dsp:cNvPr id="0" name=""/>
        <dsp:cNvSpPr/>
      </dsp:nvSpPr>
      <dsp:spPr>
        <a:xfrm>
          <a:off x="4528177" y="699"/>
          <a:ext cx="1459244" cy="1459244"/>
        </a:xfrm>
        <a:prstGeom prst="ellipse">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b="1" kern="1200" dirty="0"/>
            <a:t>ΚΟΙΝΩΝΙΑ/ΚΟΣΜΟΣ ΤΩΝ ΕΠΑΓΓΕΛΜΑΤΩΝ</a:t>
          </a:r>
          <a:endParaRPr lang="en-CY" sz="900" b="1" kern="1200" dirty="0"/>
        </a:p>
      </dsp:txBody>
      <dsp:txXfrm>
        <a:off x="4741878" y="214400"/>
        <a:ext cx="1031842" cy="1031842"/>
      </dsp:txXfrm>
    </dsp:sp>
    <dsp:sp modelId="{57C8DBAE-C08E-48A1-96F9-CC058098E501}">
      <dsp:nvSpPr>
        <dsp:cNvPr id="0" name=""/>
        <dsp:cNvSpPr/>
      </dsp:nvSpPr>
      <dsp:spPr>
        <a:xfrm>
          <a:off x="6631265" y="1528682"/>
          <a:ext cx="1459244" cy="1459244"/>
        </a:xfrm>
        <a:prstGeom prst="ellipse">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b="1" kern="1200" dirty="0"/>
            <a:t>ΕΚΠΑΙΔΕΥΤΙΚΟ ΣΥΣΤΗΜΑ/</a:t>
          </a:r>
        </a:p>
        <a:p>
          <a:pPr lvl="0" algn="ctr" defTabSz="400050">
            <a:lnSpc>
              <a:spcPct val="90000"/>
            </a:lnSpc>
            <a:spcBef>
              <a:spcPct val="0"/>
            </a:spcBef>
            <a:spcAft>
              <a:spcPct val="35000"/>
            </a:spcAft>
          </a:pPr>
          <a:r>
            <a:rPr lang="el-GR" sz="900" b="1" kern="1200" dirty="0"/>
            <a:t>ΒΑΘΜΙΔΕΣ ΕΚΠΑΙΔΕΥΣΗΣ</a:t>
          </a:r>
          <a:endParaRPr lang="en-CY" sz="900" b="1" kern="1200" dirty="0"/>
        </a:p>
      </dsp:txBody>
      <dsp:txXfrm>
        <a:off x="6844966" y="1742383"/>
        <a:ext cx="1031842" cy="1031842"/>
      </dsp:txXfrm>
    </dsp:sp>
    <dsp:sp modelId="{2AB6EAAD-73AD-4DAA-BEF3-11ED1687AA9B}">
      <dsp:nvSpPr>
        <dsp:cNvPr id="0" name=""/>
        <dsp:cNvSpPr/>
      </dsp:nvSpPr>
      <dsp:spPr>
        <a:xfrm>
          <a:off x="5827957" y="4001010"/>
          <a:ext cx="1459244" cy="1459244"/>
        </a:xfrm>
        <a:prstGeom prst="ellipse">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b="1" kern="1200" dirty="0"/>
            <a:t>ΕΡΓΑΛΕΙΑ/ΦΟΡΕΙΣ ΠΟΥ ΣΥΝΔΕΟΝΤΑΙ ΜΕ ΤΗΝ ΑΓΟΡΑ ΕΡΓΑΣΙΑΣ</a:t>
          </a:r>
        </a:p>
        <a:p>
          <a:pPr lvl="0" algn="ctr" defTabSz="400050">
            <a:lnSpc>
              <a:spcPct val="90000"/>
            </a:lnSpc>
            <a:spcBef>
              <a:spcPct val="0"/>
            </a:spcBef>
            <a:spcAft>
              <a:spcPct val="35000"/>
            </a:spcAft>
          </a:pPr>
          <a:r>
            <a:rPr lang="el-GR" sz="900" b="1" kern="1200" dirty="0"/>
            <a:t>ΚΟΙΝΩΝΙΑ ΤΩΝ ΕΠΑΓΓΕΛΜΑΤΩΝ</a:t>
          </a:r>
        </a:p>
      </dsp:txBody>
      <dsp:txXfrm>
        <a:off x="6041658" y="4214711"/>
        <a:ext cx="1031842" cy="1031842"/>
      </dsp:txXfrm>
    </dsp:sp>
    <dsp:sp modelId="{2ECB3655-E386-461A-80C8-BE42BB3147C9}">
      <dsp:nvSpPr>
        <dsp:cNvPr id="0" name=""/>
        <dsp:cNvSpPr/>
      </dsp:nvSpPr>
      <dsp:spPr>
        <a:xfrm>
          <a:off x="3228397" y="4001010"/>
          <a:ext cx="1459244" cy="1459244"/>
        </a:xfrm>
        <a:prstGeom prst="ellipse">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b="1" kern="1200" dirty="0"/>
            <a:t>ΔΡΑΣΕΙΣ ΤΗΣ ΥΣΕΑ ΚΑΙ ΑΛΛΩΝ ΦΟΡΕΩΝ ΓΙΑ ΕΝΗΜΕΡΩΣΗ ΓΙΑ ΤΗΝ ΑΓΟΡΑ ΕΡΓΑΣΙΑΣ</a:t>
          </a:r>
          <a:endParaRPr lang="en-CY" sz="900" b="1" kern="1200" dirty="0"/>
        </a:p>
      </dsp:txBody>
      <dsp:txXfrm>
        <a:off x="3442098" y="4214711"/>
        <a:ext cx="1031842" cy="1031842"/>
      </dsp:txXfrm>
    </dsp:sp>
    <dsp:sp modelId="{895A181F-3B72-4CD7-8BA2-18DA4F454B23}">
      <dsp:nvSpPr>
        <dsp:cNvPr id="0" name=""/>
        <dsp:cNvSpPr/>
      </dsp:nvSpPr>
      <dsp:spPr>
        <a:xfrm>
          <a:off x="2425090" y="1528682"/>
          <a:ext cx="1459244" cy="1459244"/>
        </a:xfrm>
        <a:prstGeom prst="ellipse">
          <a:avLst/>
        </a:prstGeom>
        <a:solidFill>
          <a:srgbClr val="0070C0"/>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l-GR" sz="1000" b="1" kern="1200" dirty="0"/>
            <a:t>ΕΡΓΑΣΙΑ/ΑΓΟΡΑ ΕΡΓΑΣΙΑΣ</a:t>
          </a:r>
          <a:endParaRPr lang="en-CY" sz="1000" b="1" kern="1200" dirty="0"/>
        </a:p>
      </dsp:txBody>
      <dsp:txXfrm>
        <a:off x="2638791" y="1742383"/>
        <a:ext cx="1031842" cy="103184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4">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798AED-B5FE-4014-81FB-0B77502DE081}" type="datetimeFigureOut">
              <a:rPr lang="el-GR" smtClean="0"/>
              <a:t>19/11/2024</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A0F4BA4-41BC-4277-B440-525251867A07}" type="slidenum">
              <a:rPr lang="el-GR" smtClean="0"/>
              <a:t>‹#›</a:t>
            </a:fld>
            <a:endParaRPr lang="el-GR"/>
          </a:p>
        </p:txBody>
      </p:sp>
    </p:spTree>
    <p:extLst>
      <p:ext uri="{BB962C8B-B14F-4D97-AF65-F5344CB8AC3E}">
        <p14:creationId xmlns:p14="http://schemas.microsoft.com/office/powerpoint/2010/main" val="234534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D267182-08FB-4D4F-AC32-DB160E8B083A}" type="datetimeFigureOut">
              <a:rPr lang="el-GR" smtClean="0"/>
              <a:t>19/11/2024</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CBDE7D-36F7-4AE9-B00A-0178E9CD48E9}" type="slidenum">
              <a:rPr lang="el-GR" smtClean="0"/>
              <a:t>‹#›</a:t>
            </a:fld>
            <a:endParaRPr lang="el-GR"/>
          </a:p>
        </p:txBody>
      </p:sp>
    </p:spTree>
    <p:extLst>
      <p:ext uri="{BB962C8B-B14F-4D97-AF65-F5344CB8AC3E}">
        <p14:creationId xmlns:p14="http://schemas.microsoft.com/office/powerpoint/2010/main" val="330859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31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33</a:t>
            </a:fld>
            <a:endParaRPr lang="en-US"/>
          </a:p>
        </p:txBody>
      </p:sp>
    </p:spTree>
    <p:extLst>
      <p:ext uri="{BB962C8B-B14F-4D97-AF65-F5344CB8AC3E}">
        <p14:creationId xmlns:p14="http://schemas.microsoft.com/office/powerpoint/2010/main" val="239627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48</a:t>
            </a:fld>
            <a:endParaRPr lang="en-US"/>
          </a:p>
        </p:txBody>
      </p:sp>
    </p:spTree>
    <p:extLst>
      <p:ext uri="{BB962C8B-B14F-4D97-AF65-F5344CB8AC3E}">
        <p14:creationId xmlns:p14="http://schemas.microsoft.com/office/powerpoint/2010/main" val="192035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60</a:t>
            </a:fld>
            <a:endParaRPr lang="en-US"/>
          </a:p>
        </p:txBody>
      </p:sp>
    </p:spTree>
    <p:extLst>
      <p:ext uri="{BB962C8B-B14F-4D97-AF65-F5344CB8AC3E}">
        <p14:creationId xmlns:p14="http://schemas.microsoft.com/office/powerpoint/2010/main" val="126340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62</a:t>
            </a:fld>
            <a:endParaRPr lang="en-US"/>
          </a:p>
        </p:txBody>
      </p:sp>
    </p:spTree>
    <p:extLst>
      <p:ext uri="{BB962C8B-B14F-4D97-AF65-F5344CB8AC3E}">
        <p14:creationId xmlns:p14="http://schemas.microsoft.com/office/powerpoint/2010/main" val="264760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68</a:t>
            </a:fld>
            <a:endParaRPr lang="en-US"/>
          </a:p>
        </p:txBody>
      </p:sp>
    </p:spTree>
    <p:extLst>
      <p:ext uri="{BB962C8B-B14F-4D97-AF65-F5344CB8AC3E}">
        <p14:creationId xmlns:p14="http://schemas.microsoft.com/office/powerpoint/2010/main" val="346647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25FAB6-B959-428D-BBB8-66852305A3EE}" type="datetime1">
              <a:rPr lang="en-US" smtClean="0"/>
              <a:t>11/19/2024</a:t>
            </a:fld>
            <a:endParaRPr lang="en-US"/>
          </a:p>
        </p:txBody>
      </p:sp>
      <p:sp>
        <p:nvSpPr>
          <p:cNvPr id="5" name="Footer Placeholder 4"/>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77885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3121A-6882-41CA-8D69-D07096D4C275}" type="datetime1">
              <a:rPr lang="en-US" smtClean="0"/>
              <a:t>11/19/2024</a:t>
            </a:fld>
            <a:endParaRPr lang="en-US"/>
          </a:p>
        </p:txBody>
      </p:sp>
      <p:sp>
        <p:nvSpPr>
          <p:cNvPr id="5" name="Footer Placeholder 4"/>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03017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49458-8EB0-4AB1-A967-5FC87EE224E2}" type="datetime1">
              <a:rPr lang="en-US" smtClean="0"/>
              <a:t>11/19/2024</a:t>
            </a:fld>
            <a:endParaRPr lang="en-US"/>
          </a:p>
        </p:txBody>
      </p:sp>
      <p:sp>
        <p:nvSpPr>
          <p:cNvPr id="5" name="Footer Placeholder 4"/>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49062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481138"/>
            <a:ext cx="10972800" cy="4525962"/>
          </a:xfrm>
        </p:spPr>
        <p:txBody>
          <a:bodyPr/>
          <a:lstStyle/>
          <a:p>
            <a:endParaRPr lang="el-GR"/>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D557DDAE-B611-4AC9-A9B3-A9C4CC051817}" type="datetime1">
              <a:rPr lang="en-GB" smtClean="0"/>
              <a:t>19/11/2024</a:t>
            </a:fld>
            <a:endParaRPr lang="el-GR"/>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r>
              <a:rPr lang="el-GR"/>
              <a:t>ΥΣΕΑ, ΝΟΕΜΒΡΙΟΣ 2022</a:t>
            </a:r>
          </a:p>
        </p:txBody>
      </p:sp>
      <p:sp>
        <p:nvSpPr>
          <p:cNvPr id="6" name="Slide Number Placeholder 5"/>
          <p:cNvSpPr>
            <a:spLocks noGrp="1"/>
          </p:cNvSpPr>
          <p:nvPr>
            <p:ph type="sldNum" sz="quarter" idx="12"/>
          </p:nvPr>
        </p:nvSpPr>
        <p:spPr>
          <a:xfrm>
            <a:off x="11529484" y="6408739"/>
            <a:ext cx="488949" cy="365125"/>
          </a:xfrm>
        </p:spPr>
        <p:txBody>
          <a:bodyPr/>
          <a:lstStyle>
            <a:lvl1pPr>
              <a:defRPr/>
            </a:lvl1pPr>
          </a:lstStyle>
          <a:p>
            <a:pPr>
              <a:defRPr/>
            </a:pPr>
            <a:fld id="{88EE6B02-8AE9-4411-9757-54114E439C77}" type="slidenum">
              <a:rPr lang="el-GR"/>
              <a:pPr>
                <a:defRPr/>
              </a:pPr>
              <a:t>‹#›</a:t>
            </a:fld>
            <a:endParaRPr lang="el-GR"/>
          </a:p>
        </p:txBody>
      </p:sp>
    </p:spTree>
    <p:extLst>
      <p:ext uri="{BB962C8B-B14F-4D97-AF65-F5344CB8AC3E}">
        <p14:creationId xmlns:p14="http://schemas.microsoft.com/office/powerpoint/2010/main" val="7794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06C1F-8018-4DB1-B264-8F370E01B7E8}" type="datetime1">
              <a:rPr lang="en-US" smtClean="0"/>
              <a:t>11/19/2024</a:t>
            </a:fld>
            <a:endParaRPr lang="en-US"/>
          </a:p>
        </p:txBody>
      </p:sp>
      <p:sp>
        <p:nvSpPr>
          <p:cNvPr id="5" name="Footer Placeholder 4"/>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247442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0F30A-F5CF-4A99-B4B8-9292C9076BB0}" type="datetime1">
              <a:rPr lang="en-US" smtClean="0"/>
              <a:t>11/19/2024</a:t>
            </a:fld>
            <a:endParaRPr lang="en-US"/>
          </a:p>
        </p:txBody>
      </p:sp>
      <p:sp>
        <p:nvSpPr>
          <p:cNvPr id="5" name="Footer Placeholder 4"/>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136647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541803-1A7E-4D32-9B91-901500569FA4}" type="datetime1">
              <a:rPr lang="en-US" smtClean="0"/>
              <a:t>11/19/2024</a:t>
            </a:fld>
            <a:endParaRPr lang="en-US"/>
          </a:p>
        </p:txBody>
      </p:sp>
      <p:sp>
        <p:nvSpPr>
          <p:cNvPr id="6" name="Footer Placeholder 5"/>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7" name="Slide Number Placeholder 6"/>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111526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1DF668-26F3-4574-BC31-11772F94A89D}" type="datetime1">
              <a:rPr lang="en-US" smtClean="0"/>
              <a:t>11/19/2024</a:t>
            </a:fld>
            <a:endParaRPr lang="en-US"/>
          </a:p>
        </p:txBody>
      </p:sp>
      <p:sp>
        <p:nvSpPr>
          <p:cNvPr id="8" name="Footer Placeholder 7"/>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9" name="Slide Number Placeholder 8"/>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48491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71655D-505C-4A81-9B4D-326872628A69}" type="datetime1">
              <a:rPr lang="en-US" smtClean="0"/>
              <a:t>11/19/2024</a:t>
            </a:fld>
            <a:endParaRPr lang="en-US"/>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5" name="Slide Number Placeholder 4"/>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132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BA03-5E67-4DD6-9418-E0B70C23EAEB}" type="datetime1">
              <a:rPr lang="en-US" smtClean="0"/>
              <a:t>11/19/2024</a:t>
            </a:fld>
            <a:endParaRPr lang="en-US"/>
          </a:p>
        </p:txBody>
      </p:sp>
      <p:sp>
        <p:nvSpPr>
          <p:cNvPr id="3" name="Footer Placeholder 2"/>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4" name="Slide Number Placeholder 3"/>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230109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82F77-E842-4F9A-B714-2D6A8BA5AC1F}" type="datetime1">
              <a:rPr lang="en-US" smtClean="0"/>
              <a:t>11/19/2024</a:t>
            </a:fld>
            <a:endParaRPr lang="en-US"/>
          </a:p>
        </p:txBody>
      </p:sp>
      <p:sp>
        <p:nvSpPr>
          <p:cNvPr id="6" name="Footer Placeholder 5"/>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7" name="Slide Number Placeholder 6"/>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53843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709D71-4A84-425A-BB47-E82114A29B81}" type="datetime1">
              <a:rPr lang="en-US" smtClean="0"/>
              <a:t>11/19/2024</a:t>
            </a:fld>
            <a:endParaRPr lang="en-US"/>
          </a:p>
        </p:txBody>
      </p:sp>
      <p:sp>
        <p:nvSpPr>
          <p:cNvPr id="6" name="Footer Placeholder 5"/>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7" name="Slide Number Placeholder 6"/>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11258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6159D-87D5-448C-939C-827092FA7F46}" type="datetime1">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Υπηρεσία Συμβουλευτικής και Επαγγελματικής Αγωγής, Οκτώβριος 2024</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9334E-FFB1-4B9C-8F26-C2FD92AF871E}" type="slidenum">
              <a:rPr lang="en-US" smtClean="0"/>
              <a:t>‹#›</a:t>
            </a:fld>
            <a:endParaRPr lang="en-US"/>
          </a:p>
        </p:txBody>
      </p:sp>
    </p:spTree>
    <p:extLst>
      <p:ext uri="{BB962C8B-B14F-4D97-AF65-F5344CB8AC3E}">
        <p14:creationId xmlns:p14="http://schemas.microsoft.com/office/powerpoint/2010/main" val="651862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edefop.europa.eu/el/tools/vet-glossary/glossary/vaardigheidskloo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mckinsey.com/featured-insights/future-of-wor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ckinsey.com/featured-insights/future-of-wor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ch.cy/mc/49/ypotrofies_metalykeiakes_spoudes.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moec.gov.cy/ysea/spoudes_exoteriko.html" TargetMode="External"/><Relationship Id="rId1" Type="http://schemas.openxmlformats.org/officeDocument/2006/relationships/slideLayout" Target="../slideLayouts/slideLayout2.xml"/><Relationship Id="rId4" Type="http://schemas.openxmlformats.org/officeDocument/2006/relationships/hyperlink" Target="http://www.malaysia-students.com/2017/06/debunking-top-10-study-abroad-myths.html"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www.eoppep.gr/index.php/el/" TargetMode="External"/><Relationship Id="rId7" Type="http://schemas.openxmlformats.org/officeDocument/2006/relationships/hyperlink" Target="https://www.euroguidance.eu/" TargetMode="External"/><Relationship Id="rId2" Type="http://schemas.openxmlformats.org/officeDocument/2006/relationships/hyperlink" Target="https://www.oeb.org.cy/" TargetMode="External"/><Relationship Id="rId1" Type="http://schemas.openxmlformats.org/officeDocument/2006/relationships/slideLayout" Target="../slideLayouts/slideLayout2.xml"/><Relationship Id="rId6" Type="http://schemas.openxmlformats.org/officeDocument/2006/relationships/hyperlink" Target="http://www.moec.gov.cy/ysea/cy_links_syndesmoi.html" TargetMode="External"/><Relationship Id="rId5" Type="http://schemas.openxmlformats.org/officeDocument/2006/relationships/hyperlink" Target="https://www.mlsi.gov.cy/mlsi/dl/dl.nsf/All/7FA6A9333991B5F1C22580A4002B6F42?OpenDocument" TargetMode="External"/><Relationship Id="rId4" Type="http://schemas.openxmlformats.org/officeDocument/2006/relationships/hyperlink" Target="https://www.eschoolcounselor.co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eures.europa.eu/index_el" TargetMode="External"/><Relationship Id="rId2" Type="http://schemas.openxmlformats.org/officeDocument/2006/relationships/hyperlink" Target="https://europa.eu/europass/el/european-qualifications-framework-eqf" TargetMode="External"/><Relationship Id="rId1" Type="http://schemas.openxmlformats.org/officeDocument/2006/relationships/slideLayout" Target="../slideLayouts/slideLayout2.xml"/><Relationship Id="rId5" Type="http://schemas.openxmlformats.org/officeDocument/2006/relationships/hyperlink" Target="https://education.ec.europa.eu/el/education-levels/higher-education/inclusive-and-connected-higher-education/european-credit-transfer-and-accumulation-system" TargetMode="External"/><Relationship Id="rId4" Type="http://schemas.openxmlformats.org/officeDocument/2006/relationships/hyperlink" Target="https://eurydice.eacea.ec.europa.eu/national-education-systems?etrans=e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esco.ec.europa.eu/el" TargetMode="External"/><Relationship Id="rId2" Type="http://schemas.openxmlformats.org/officeDocument/2006/relationships/hyperlink" Target="https://eurodesk.onek.org.cy/" TargetMode="External"/><Relationship Id="rId1" Type="http://schemas.openxmlformats.org/officeDocument/2006/relationships/slideLayout" Target="../slideLayouts/slideLayout2.xml"/><Relationship Id="rId4" Type="http://schemas.openxmlformats.org/officeDocument/2006/relationships/hyperlink" Target="https://epso.europa.eu/el/about-epso"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ΔΙΕΡΓΑΣΙΑ  ΤΗΣ  ΕΠΑΓΓΕΛΜΑΤΙΚΗΣ   ΑΓΩΓΗΣ/ ΣΥΜΒΟΥΛΕΥΤΙΚΗΣ </a:t>
            </a:r>
            <a:br>
              <a:rPr lang="el-GR" dirty="0"/>
            </a:br>
            <a:r>
              <a:rPr lang="en-US" dirty="0"/>
              <a:t>A</a:t>
            </a:r>
            <a:r>
              <a:rPr lang="el-GR" dirty="0"/>
              <a:t> ΄ ΛΥΚΕΙΟΥ </a:t>
            </a:r>
            <a:endParaRPr lang="en-US" dirty="0"/>
          </a:p>
        </p:txBody>
      </p:sp>
      <p:sp>
        <p:nvSpPr>
          <p:cNvPr id="3" name="Subtitle 2"/>
          <p:cNvSpPr>
            <a:spLocks noGrp="1"/>
          </p:cNvSpPr>
          <p:nvPr>
            <p:ph type="subTitle" idx="1"/>
          </p:nvPr>
        </p:nvSpPr>
        <p:spPr/>
        <p:txBody>
          <a:bodyPr/>
          <a:lstStyle/>
          <a:p>
            <a:r>
              <a:rPr lang="el-GR" dirty="0"/>
              <a:t>Υπηρεσία Συμβουλευτικής και Επαγγελματικής Αγωγής, </a:t>
            </a:r>
          </a:p>
          <a:p>
            <a:r>
              <a:rPr lang="el-GR" dirty="0"/>
              <a:t>Διεύθυνση Μέσης Γενικής Εκπαίδευσης </a:t>
            </a:r>
            <a:r>
              <a:rPr lang="en-CY" dirty="0"/>
              <a:t>–</a:t>
            </a:r>
            <a:r>
              <a:rPr lang="el-GR" dirty="0"/>
              <a:t> ΥΠΑΝ</a:t>
            </a:r>
          </a:p>
          <a:p>
            <a:endParaRPr lang="el-GR" dirty="0"/>
          </a:p>
          <a:p>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2024</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352" y="4706981"/>
            <a:ext cx="695238" cy="6952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730" y="4759325"/>
            <a:ext cx="781050" cy="590550"/>
          </a:xfrm>
          <a:prstGeom prst="rect">
            <a:avLst/>
          </a:prstGeom>
        </p:spPr>
      </p:pic>
    </p:spTree>
    <p:extLst>
      <p:ext uri="{BB962C8B-B14F-4D97-AF65-F5344CB8AC3E}">
        <p14:creationId xmlns:p14="http://schemas.microsoft.com/office/powerpoint/2010/main" val="417920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C000"/>
                </a:solidFill>
              </a:rPr>
              <a:t>Αξίες</a:t>
            </a:r>
            <a:endParaRPr lang="en-US" sz="3600" b="1" dirty="0">
              <a:solidFill>
                <a:srgbClr val="FFC000"/>
              </a:solidFill>
            </a:endParaRPr>
          </a:p>
        </p:txBody>
      </p:sp>
      <p:sp>
        <p:nvSpPr>
          <p:cNvPr id="3" name="Content Placeholder 2"/>
          <p:cNvSpPr>
            <a:spLocks noGrp="1"/>
          </p:cNvSpPr>
          <p:nvPr>
            <p:ph idx="1"/>
          </p:nvPr>
        </p:nvSpPr>
        <p:spPr/>
        <p:txBody>
          <a:bodyPr/>
          <a:lstStyle/>
          <a:p>
            <a:r>
              <a:rPr lang="el-GR" dirty="0"/>
              <a:t>Οι Αξίες είναι αυτά στα οποία </a:t>
            </a:r>
            <a:r>
              <a:rPr lang="el-GR" b="1" dirty="0"/>
              <a:t>ΠΡΟΣΔΙΔΩ ΑΞΙΑ/ΕΙΝΑΙ ΣΗΜΑΝΤΙΚΑ </a:t>
            </a:r>
            <a:r>
              <a:rPr lang="el-GR" dirty="0"/>
              <a:t>στη ζωή μας. Οι Αξίες όμως αναπτύσσονται και καλλιεργούνται ΚΑΙ με την επίδραση του Πλαισίου (Περιβάλλοντος). Επηρεάζουν τη συμπεριφορά, τις επιλογές και τις αποφάσεις μας τόσο στην προσωπική όσο και στην επαγγελματική μας ζωή.</a:t>
            </a:r>
          </a:p>
          <a:p>
            <a:endParaRPr lang="el-GR" dirty="0"/>
          </a:p>
          <a:p>
            <a:r>
              <a:rPr lang="el-GR" dirty="0"/>
              <a:t>Οι Αξίες, λειτουργούν ως ένας εσωτερικός κώδικας ηθικής και βοηθούν το Άτομο να διακρίνει ΤΙ είναι το σωστό για τον ίδιο και «ενημερώνουν» για το ΠΩΣ μπορεί να ζει και να </a:t>
            </a:r>
            <a:r>
              <a:rPr lang="el-GR" dirty="0" err="1"/>
              <a:t>νοηματοδοτεί</a:t>
            </a:r>
            <a:r>
              <a:rPr lang="el-GR" dirty="0"/>
              <a:t> τη ζωή του με ουσιαστικό τρόπο.</a:t>
            </a:r>
          </a:p>
          <a:p>
            <a:endParaRPr lang="en-US"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08890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pic>
        <p:nvPicPr>
          <p:cNvPr id="4" name="Picture 3">
            <a:extLst>
              <a:ext uri="{FF2B5EF4-FFF2-40B4-BE49-F238E27FC236}">
                <a16:creationId xmlns:a16="http://schemas.microsoft.com/office/drawing/2014/main" id="{5FCB201C-5A8A-AD88-C28C-B809C8FFF320}"/>
              </a:ext>
            </a:extLst>
          </p:cNvPr>
          <p:cNvPicPr>
            <a:picLocks noChangeAspect="1"/>
          </p:cNvPicPr>
          <p:nvPr/>
        </p:nvPicPr>
        <p:blipFill>
          <a:blip r:embed="rId2"/>
          <a:stretch>
            <a:fillRect/>
          </a:stretch>
        </p:blipFill>
        <p:spPr>
          <a:xfrm>
            <a:off x="1809751" y="136525"/>
            <a:ext cx="7715250" cy="6172200"/>
          </a:xfrm>
          <a:prstGeom prst="rect">
            <a:avLst/>
          </a:prstGeom>
        </p:spPr>
      </p:pic>
    </p:spTree>
    <p:extLst>
      <p:ext uri="{BB962C8B-B14F-4D97-AF65-F5344CB8AC3E}">
        <p14:creationId xmlns:p14="http://schemas.microsoft.com/office/powerpoint/2010/main" val="55436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92D050"/>
                </a:solidFill>
              </a:rPr>
              <a:t>Προβληματισμοί προς συζήτηση</a:t>
            </a:r>
            <a:endParaRPr lang="en-US" sz="3600" b="1" dirty="0">
              <a:solidFill>
                <a:srgbClr val="92D050"/>
              </a:solidFill>
            </a:endParaRPr>
          </a:p>
        </p:txBody>
      </p:sp>
      <p:sp>
        <p:nvSpPr>
          <p:cNvPr id="3" name="Content Placeholder 2"/>
          <p:cNvSpPr>
            <a:spLocks noGrp="1"/>
          </p:cNvSpPr>
          <p:nvPr>
            <p:ph idx="1"/>
          </p:nvPr>
        </p:nvSpPr>
        <p:spPr/>
        <p:txBody>
          <a:bodyPr>
            <a:normAutofit/>
          </a:bodyPr>
          <a:lstStyle/>
          <a:p>
            <a:r>
              <a:rPr lang="el-GR" dirty="0"/>
              <a:t>Εάν </a:t>
            </a:r>
            <a:r>
              <a:rPr lang="el-GR" b="1" dirty="0"/>
              <a:t>ΘΕΛΩ/ΜΟΥ ΑΡΕΣΕΙ </a:t>
            </a:r>
            <a:r>
              <a:rPr lang="el-GR" dirty="0"/>
              <a:t>κάτι και του </a:t>
            </a:r>
            <a:r>
              <a:rPr lang="el-GR" b="1" dirty="0"/>
              <a:t>ΠΡΟΣΔΙΔΩ ΑΞΙΑ </a:t>
            </a:r>
            <a:r>
              <a:rPr lang="el-GR" dirty="0"/>
              <a:t>, μπορεί αυτό να συμβάλλει/ επηρεάζει στο να </a:t>
            </a:r>
            <a:r>
              <a:rPr lang="el-GR" b="1" dirty="0"/>
              <a:t>ΜΠΟΡΩ</a:t>
            </a:r>
            <a:r>
              <a:rPr lang="el-GR" dirty="0"/>
              <a:t> να το κάνω, ανεξάρτητα αν δεν υπάρχει ένα υπόστρωμα Ικανοτήτων/Δεξιοτήτων;</a:t>
            </a:r>
          </a:p>
          <a:p>
            <a:endParaRPr lang="el-GR" dirty="0"/>
          </a:p>
          <a:p>
            <a:pPr marL="0" indent="0">
              <a:buNone/>
            </a:pPr>
            <a:endParaRPr lang="el-GR" dirty="0"/>
          </a:p>
          <a:p>
            <a:r>
              <a:rPr lang="el-GR" dirty="0"/>
              <a:t>Εάν </a:t>
            </a:r>
            <a:r>
              <a:rPr lang="el-GR" b="1" dirty="0"/>
              <a:t>ΜΠΟΡΩ</a:t>
            </a:r>
            <a:r>
              <a:rPr lang="el-GR" dirty="0"/>
              <a:t> κάτι, συμβάλλει/επηρεάζει στο να το </a:t>
            </a:r>
            <a:r>
              <a:rPr lang="el-GR" b="1" dirty="0"/>
              <a:t>ΘΕΛΩ/ΜΟΥ ΑΡΕΣΕΙ </a:t>
            </a:r>
            <a:r>
              <a:rPr lang="el-GR" dirty="0"/>
              <a:t>και να του </a:t>
            </a:r>
            <a:r>
              <a:rPr lang="el-GR" b="1" dirty="0"/>
              <a:t>ΠΡΟΣΔΙΔΩ ΑΞΙΑ</a:t>
            </a:r>
            <a:r>
              <a:rPr lang="el-GR" dirty="0"/>
              <a:t>, έστω και αν δεν υπάρχει ένα υπόστρωμα Ενδιαφερόντων και Αξιών; </a:t>
            </a:r>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91364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92D050"/>
                </a:solidFill>
              </a:rPr>
              <a:t>Προβληματισμοί προς συζήτηση</a:t>
            </a:r>
            <a:endParaRPr lang="en-US" sz="3600" b="1" dirty="0">
              <a:solidFill>
                <a:srgbClr val="92D050"/>
              </a:solidFill>
            </a:endParaRPr>
          </a:p>
        </p:txBody>
      </p:sp>
      <p:sp>
        <p:nvSpPr>
          <p:cNvPr id="3" name="Content Placeholder 2"/>
          <p:cNvSpPr>
            <a:spLocks noGrp="1"/>
          </p:cNvSpPr>
          <p:nvPr>
            <p:ph idx="1"/>
          </p:nvPr>
        </p:nvSpPr>
        <p:spPr/>
        <p:txBody>
          <a:bodyPr>
            <a:normAutofit/>
          </a:bodyPr>
          <a:lstStyle/>
          <a:p>
            <a:r>
              <a:rPr lang="el-GR" dirty="0"/>
              <a:t>Σε περίπτωση που δεν βρίσκονται κατά το δυνατόν σε ισορροπία οι Ιδιότητες (Ικανότητες/Δεξιότητες, Ενδιαφέροντα, Αξίες) , τότε ποια ιδιότητα νομίζετε ότι πρέπει να λειτουργήσει περισσότερο έντονα σε σχέση με την κατεύθυνση απόφασης του Ατόμου;</a:t>
            </a:r>
          </a:p>
          <a:p>
            <a:pPr marL="0" indent="0">
              <a:buNone/>
            </a:pPr>
            <a:endParaRPr lang="el-GR" dirty="0"/>
          </a:p>
          <a:p>
            <a:r>
              <a:rPr lang="el-GR" dirty="0"/>
              <a:t>Τί οφείλει να προσπαθήσει το Άτομο να κάνει προκειμένου να βρίσκονται σε κατά το δυνατόν ισορροπία το </a:t>
            </a:r>
            <a:r>
              <a:rPr lang="el-GR" b="1" dirty="0"/>
              <a:t>ΜΠΟΡΩ</a:t>
            </a:r>
            <a:r>
              <a:rPr lang="el-GR" dirty="0"/>
              <a:t>, το </a:t>
            </a:r>
            <a:r>
              <a:rPr lang="el-GR" b="1" dirty="0"/>
              <a:t>ΘΕΛΩ</a:t>
            </a:r>
            <a:r>
              <a:rPr lang="el-GR" dirty="0"/>
              <a:t> και το </a:t>
            </a:r>
            <a:r>
              <a:rPr lang="el-GR" b="1" dirty="0"/>
              <a:t>ΠΡΟΣΔΙΔΩ ΑΞΙΑ</a:t>
            </a:r>
            <a:r>
              <a:rPr lang="el-GR" dirty="0"/>
              <a:t>; Ποια «δύναμη»/ παράγοντα πρέπει να </a:t>
            </a:r>
            <a:r>
              <a:rPr lang="el-GR" dirty="0" err="1"/>
              <a:t>διεργαστεί</a:t>
            </a:r>
            <a:r>
              <a:rPr lang="el-GR" dirty="0"/>
              <a:t> το Άτομο;</a:t>
            </a:r>
            <a:endParaRPr lang="en-US"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27823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pic>
        <p:nvPicPr>
          <p:cNvPr id="6" name="Content Placeholder 5">
            <a:extLst>
              <a:ext uri="{FF2B5EF4-FFF2-40B4-BE49-F238E27FC236}">
                <a16:creationId xmlns:a16="http://schemas.microsoft.com/office/drawing/2014/main" id="{287B8E4A-AB3D-1244-C28E-379AA6E1B43E}"/>
              </a:ext>
            </a:extLst>
          </p:cNvPr>
          <p:cNvPicPr>
            <a:picLocks noGrp="1" noChangeAspect="1"/>
          </p:cNvPicPr>
          <p:nvPr>
            <p:ph idx="1"/>
          </p:nvPr>
        </p:nvPicPr>
        <p:blipFill>
          <a:blip r:embed="rId2"/>
          <a:stretch>
            <a:fillRect/>
          </a:stretch>
        </p:blipFill>
        <p:spPr>
          <a:xfrm>
            <a:off x="2812262" y="253906"/>
            <a:ext cx="6738137" cy="6129094"/>
          </a:xfrm>
          <a:prstGeom prst="rect">
            <a:avLst/>
          </a:prstGeom>
        </p:spPr>
      </p:pic>
    </p:spTree>
    <p:extLst>
      <p:ext uri="{BB962C8B-B14F-4D97-AF65-F5344CB8AC3E}">
        <p14:creationId xmlns:p14="http://schemas.microsoft.com/office/powerpoint/2010/main" val="257247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4885-020B-D68A-E00C-7F8056B3DFF1}"/>
              </a:ext>
            </a:extLst>
          </p:cNvPr>
          <p:cNvSpPr>
            <a:spLocks noGrp="1"/>
          </p:cNvSpPr>
          <p:nvPr>
            <p:ph type="title"/>
          </p:nvPr>
        </p:nvSpPr>
        <p:spPr/>
        <p:txBody>
          <a:bodyPr/>
          <a:lstStyle/>
          <a:p>
            <a:r>
              <a:rPr lang="el-GR" dirty="0">
                <a:solidFill>
                  <a:schemeClr val="accent4"/>
                </a:solidFill>
              </a:rPr>
              <a:t>Το Εξάγωνο του </a:t>
            </a:r>
            <a:r>
              <a:rPr lang="en-US" dirty="0">
                <a:solidFill>
                  <a:schemeClr val="accent4"/>
                </a:solidFill>
              </a:rPr>
              <a:t>J. Holland</a:t>
            </a:r>
            <a:endParaRPr lang="en-CY" dirty="0">
              <a:solidFill>
                <a:schemeClr val="accent4"/>
              </a:solidFill>
            </a:endParaRPr>
          </a:p>
        </p:txBody>
      </p:sp>
      <p:pic>
        <p:nvPicPr>
          <p:cNvPr id="6" name="Content Placeholder 5">
            <a:extLst>
              <a:ext uri="{FF2B5EF4-FFF2-40B4-BE49-F238E27FC236}">
                <a16:creationId xmlns:a16="http://schemas.microsoft.com/office/drawing/2014/main" id="{E1D99E7D-A534-9DDE-AF72-2E82881105AF}"/>
              </a:ext>
            </a:extLst>
          </p:cNvPr>
          <p:cNvPicPr>
            <a:picLocks noGrp="1" noChangeAspect="1"/>
          </p:cNvPicPr>
          <p:nvPr>
            <p:ph idx="1"/>
          </p:nvPr>
        </p:nvPicPr>
        <p:blipFill>
          <a:blip r:embed="rId2"/>
          <a:stretch>
            <a:fillRect/>
          </a:stretch>
        </p:blipFill>
        <p:spPr>
          <a:xfrm>
            <a:off x="2326434" y="1549400"/>
            <a:ext cx="8017719" cy="4627563"/>
          </a:xfrm>
          <a:prstGeom prst="rect">
            <a:avLst/>
          </a:prstGeom>
        </p:spPr>
      </p:pic>
    </p:spTree>
    <p:extLst>
      <p:ext uri="{BB962C8B-B14F-4D97-AF65-F5344CB8AC3E}">
        <p14:creationId xmlns:p14="http://schemas.microsoft.com/office/powerpoint/2010/main" val="190612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82412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6514-13B9-241A-6B3A-439CA662E134}"/>
              </a:ext>
            </a:extLst>
          </p:cNvPr>
          <p:cNvSpPr>
            <a:spLocks noGrp="1"/>
          </p:cNvSpPr>
          <p:nvPr>
            <p:ph type="title"/>
          </p:nvPr>
        </p:nvSpPr>
        <p:spPr/>
        <p:txBody>
          <a:bodyPr/>
          <a:lstStyle/>
          <a:p>
            <a:r>
              <a:rPr lang="el-GR" dirty="0"/>
              <a:t>ΚΕΦΑΛΑΙΟ Β’ ΠΛΗΡΟΦΟΡΗΣΗ</a:t>
            </a:r>
            <a:endParaRPr lang="en-CY" dirty="0"/>
          </a:p>
        </p:txBody>
      </p:sp>
      <p:sp>
        <p:nvSpPr>
          <p:cNvPr id="3" name="Content Placeholder 2">
            <a:extLst>
              <a:ext uri="{FF2B5EF4-FFF2-40B4-BE49-F238E27FC236}">
                <a16:creationId xmlns:a16="http://schemas.microsoft.com/office/drawing/2014/main" id="{7F1DC48B-0528-CDF3-A452-409E17A941FF}"/>
              </a:ext>
            </a:extLst>
          </p:cNvPr>
          <p:cNvSpPr>
            <a:spLocks noGrp="1"/>
          </p:cNvSpPr>
          <p:nvPr>
            <p:ph idx="1"/>
          </p:nvPr>
        </p:nvSpPr>
        <p:spPr/>
        <p:txBody>
          <a:bodyPr>
            <a:normAutofit fontScale="92500" lnSpcReduction="10000"/>
          </a:bodyPr>
          <a:lstStyle/>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1</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 Εργασία- Αγορά Εργασίας</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2</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Κοινωνία/Κόσμος των Επαγγελμάτων</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3</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Εκπαιδευτικό Σύστημα- Πρόσβαση στην Τριτοβάθμια Εκπαίδευση -Αγορά Εργασίας</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4</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«Εργαλεία»/ Φορείς που συνδέονται με την Αγορά Εργασίας /Κοινωνία των Επαγγελμάτων</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5</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Δράσεις της ΥΣΕΑ και άλλων Φορέων για την εξοικείωση των μαθητών  με την Αγορά Εργασίας και την Κοινωνία  των Επαγγελμάτων</a:t>
            </a:r>
            <a:endParaRPr lang="en-CY"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87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Β΄</a:t>
            </a:r>
            <a:br>
              <a:rPr lang="el-GR" dirty="0"/>
            </a:br>
            <a:r>
              <a:rPr lang="el-GR" dirty="0"/>
              <a:t/>
            </a:r>
            <a:br>
              <a:rPr lang="el-GR" dirty="0"/>
            </a:br>
            <a:r>
              <a:rPr lang="el-GR" dirty="0"/>
              <a:t>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endParaRPr lang="el-GR" dirty="0">
              <a:solidFill>
                <a:schemeClr val="accent6"/>
              </a:solidFill>
            </a:endParaRPr>
          </a:p>
          <a:p>
            <a:r>
              <a:rPr lang="el-GR" dirty="0">
                <a:solidFill>
                  <a:schemeClr val="accent6"/>
                </a:solidFill>
              </a:rPr>
              <a:t>ΕΝΟΤΗΤΑ 1</a:t>
            </a:r>
            <a:r>
              <a:rPr lang="el-GR" baseline="30000" dirty="0">
                <a:solidFill>
                  <a:schemeClr val="accent6"/>
                </a:solidFill>
              </a:rPr>
              <a:t>Η</a:t>
            </a:r>
            <a:r>
              <a:rPr lang="el-GR" dirty="0">
                <a:solidFill>
                  <a:schemeClr val="accent6"/>
                </a:solidFill>
              </a:rPr>
              <a:t> </a:t>
            </a:r>
          </a:p>
          <a:p>
            <a:r>
              <a:rPr lang="el-GR" dirty="0">
                <a:solidFill>
                  <a:schemeClr val="accent6"/>
                </a:solidFill>
              </a:rPr>
              <a:t>ΕΡΓΑΣΙΑ – ΑΓΟΡΑ ΕΡΓΑΣΙΑΣ –ΤΟΠΙΚΕΣ ΚΑΙ ΔΙΕΘΝΕΙΣ ΤΑΣΕΙΣ ΕΡΓΑΣΙΑΣ</a:t>
            </a:r>
            <a:endParaRPr lang="en-CY" dirty="0">
              <a:solidFill>
                <a:schemeClr val="accent6"/>
              </a:solidFill>
            </a:endParaRPr>
          </a:p>
        </p:txBody>
      </p:sp>
    </p:spTree>
    <p:extLst>
      <p:ext uri="{BB962C8B-B14F-4D97-AF65-F5344CB8AC3E}">
        <p14:creationId xmlns:p14="http://schemas.microsoft.com/office/powerpoint/2010/main" val="364912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26DBD77-2801-E2BE-5DB8-B6516DA1FB53}"/>
              </a:ext>
            </a:extLst>
          </p:cNvPr>
          <p:cNvGraphicFramePr>
            <a:graphicFrameLocks noGrp="1"/>
          </p:cNvGraphicFramePr>
          <p:nvPr>
            <p:ph idx="1"/>
          </p:nvPr>
        </p:nvGraphicFramePr>
        <p:xfrm>
          <a:off x="838200" y="659423"/>
          <a:ext cx="10515600" cy="551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04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
            </a:r>
            <a:br>
              <a:rPr lang="el-GR" b="1" dirty="0"/>
            </a:br>
            <a:r>
              <a:rPr lang="el-GR" b="1" dirty="0"/>
              <a:t/>
            </a:r>
            <a:br>
              <a:rPr lang="el-GR" b="1" dirty="0"/>
            </a:br>
            <a:r>
              <a:rPr lang="el-GR" b="1" dirty="0"/>
              <a:t>Δομολειτουργικά στοιχεία  Επαγγελματικής Αγωγής :</a:t>
            </a:r>
            <a:br>
              <a:rPr lang="el-GR" b="1" dirty="0"/>
            </a:br>
            <a:r>
              <a:rPr lang="el-GR" b="1" dirty="0"/>
              <a:t/>
            </a:r>
            <a:br>
              <a:rPr lang="el-GR" b="1" dirty="0"/>
            </a:br>
            <a:r>
              <a:rPr lang="el-GR" b="1" dirty="0"/>
              <a:t>Αυτογνωσία - Πληροφόρηση - Λήψη Απόφασης </a:t>
            </a:r>
            <a:endParaRPr lang="en-US" b="1" dirty="0"/>
          </a:p>
        </p:txBody>
      </p:sp>
      <p:pic>
        <p:nvPicPr>
          <p:cNvPr id="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129" y="3552092"/>
            <a:ext cx="8818685" cy="2206869"/>
          </a:xfrm>
          <a:prstGeom prst="rect">
            <a:avLst/>
          </a:prstGeom>
          <a:noFill/>
        </p:spPr>
      </p:pic>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4261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7208D-C2EF-08C8-EDDD-433E7089E171}"/>
              </a:ext>
            </a:extLst>
          </p:cNvPr>
          <p:cNvGraphicFramePr>
            <a:graphicFrameLocks noGrp="1"/>
          </p:cNvGraphicFramePr>
          <p:nvPr>
            <p:ph idx="1"/>
          </p:nvPr>
        </p:nvGraphicFramePr>
        <p:xfrm>
          <a:off x="838200" y="378070"/>
          <a:ext cx="10515600" cy="579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32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51" y="430532"/>
            <a:ext cx="9727161" cy="1007877"/>
          </a:xfrm>
        </p:spPr>
        <p:txBody>
          <a:bodyPr/>
          <a:lstStyle/>
          <a:p>
            <a:r>
              <a:rPr lang="el-GR" dirty="0"/>
              <a:t>Δεξιότητες</a:t>
            </a:r>
            <a:endParaRPr lang="en-GB" dirty="0"/>
          </a:p>
        </p:txBody>
      </p:sp>
      <p:sp>
        <p:nvSpPr>
          <p:cNvPr id="3" name="Text Placeholder 2"/>
          <p:cNvSpPr>
            <a:spLocks noGrp="1"/>
          </p:cNvSpPr>
          <p:nvPr>
            <p:ph type="body" idx="1"/>
          </p:nvPr>
        </p:nvSpPr>
        <p:spPr>
          <a:xfrm>
            <a:off x="838945" y="2177908"/>
            <a:ext cx="2734304" cy="3946800"/>
          </a:xfrm>
        </p:spPr>
        <p:txBody>
          <a:bodyPr/>
          <a:lstStyle/>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Προβλεψιμότητα</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Απασχολησιμότητα</a:t>
            </a: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Ευελιξία / ευελιξία γνώσης</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Μετασχηματισμός γνώσης</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Προσαρμοστικότητα</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Ανθεκτικότητα</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Αυτεπάρκεια</a:t>
            </a:r>
          </a:p>
          <a:p>
            <a:endParaRPr lang="en-GB" dirty="0"/>
          </a:p>
        </p:txBody>
      </p:sp>
      <p:sp>
        <p:nvSpPr>
          <p:cNvPr id="4" name="Text Placeholder 3"/>
          <p:cNvSpPr>
            <a:spLocks noGrp="1"/>
          </p:cNvSpPr>
          <p:nvPr>
            <p:ph type="body" idx="2"/>
          </p:nvPr>
        </p:nvSpPr>
        <p:spPr>
          <a:xfrm>
            <a:off x="3917563" y="2177844"/>
            <a:ext cx="2615253" cy="3946800"/>
          </a:xfrm>
        </p:spPr>
        <p:txBody>
          <a:bodyPr/>
          <a:lstStyle/>
          <a:p>
            <a:pPr marL="381000" indent="-381000">
              <a:buFont typeface="Arial" panose="020B0604020202020204" pitchFamily="34" charset="0"/>
              <a:buChar char="•"/>
            </a:pPr>
            <a:r>
              <a:rPr lang="el-GR" sz="1865" dirty="0">
                <a:latin typeface="Arial" panose="020B0604020202020204" pitchFamily="34" charset="0"/>
                <a:cs typeface="Arial" panose="020B0604020202020204" pitchFamily="34" charset="0"/>
              </a:rPr>
              <a:t>Ομαδική Εργασία</a:t>
            </a:r>
          </a:p>
          <a:p>
            <a:pPr marL="381000" indent="-381000">
              <a:buFont typeface="Arial" panose="020B0604020202020204" pitchFamily="34" charset="0"/>
              <a:buChar char="•"/>
            </a:pPr>
            <a:r>
              <a:rPr lang="el-GR" sz="1865" dirty="0">
                <a:latin typeface="Arial" panose="020B0604020202020204" pitchFamily="34" charset="0"/>
                <a:cs typeface="Arial" panose="020B0604020202020204" pitchFamily="34" charset="0"/>
              </a:rPr>
              <a:t>Αλληλοσυμπλήρωση εργασιακών δραστηριοτήτων</a:t>
            </a:r>
          </a:p>
          <a:p>
            <a:pPr marL="381000" indent="-381000">
              <a:buFont typeface="Arial" panose="020B0604020202020204" pitchFamily="34" charset="0"/>
              <a:buChar char="•"/>
            </a:pPr>
            <a:r>
              <a:rPr lang="el-GR" sz="1865" dirty="0">
                <a:latin typeface="Arial" panose="020B0604020202020204" pitchFamily="34" charset="0"/>
                <a:cs typeface="Arial" panose="020B0604020202020204" pitchFamily="34" charset="0"/>
              </a:rPr>
              <a:t>Εμπλουτισμό εργασιακών καθηκόντων</a:t>
            </a:r>
          </a:p>
          <a:p>
            <a:pPr marL="381000" indent="-381000">
              <a:buFont typeface="Arial" panose="020B0604020202020204" pitchFamily="34" charset="0"/>
              <a:buChar char="•"/>
            </a:pPr>
            <a:r>
              <a:rPr lang="el-GR" sz="1865" dirty="0" err="1">
                <a:latin typeface="Arial" panose="020B0604020202020204" pitchFamily="34" charset="0"/>
                <a:cs typeface="Arial" panose="020B0604020202020204" pitchFamily="34" charset="0"/>
              </a:rPr>
              <a:t>Πολυειδίκευση</a:t>
            </a:r>
            <a:endParaRPr lang="el-GR" sz="1865" dirty="0">
              <a:latin typeface="Arial" panose="020B0604020202020204" pitchFamily="34" charset="0"/>
              <a:cs typeface="Arial" panose="020B0604020202020204" pitchFamily="34" charset="0"/>
            </a:endParaRPr>
          </a:p>
          <a:p>
            <a:pPr marL="381000" indent="-381000">
              <a:buFont typeface="Arial" panose="020B0604020202020204" pitchFamily="34" charset="0"/>
              <a:buChar char="•"/>
            </a:pPr>
            <a:r>
              <a:rPr lang="el-GR" sz="1865" b="1" dirty="0">
                <a:solidFill>
                  <a:schemeClr val="accent6">
                    <a:lumMod val="75000"/>
                  </a:schemeClr>
                </a:solidFill>
                <a:latin typeface="Arial" panose="020B0604020202020204" pitchFamily="34" charset="0"/>
                <a:cs typeface="Arial" panose="020B0604020202020204" pitchFamily="34" charset="0"/>
              </a:rPr>
              <a:t>Ψηφιακές Δεξιότητες</a:t>
            </a:r>
          </a:p>
          <a:p>
            <a:pPr marL="152400" indent="0">
              <a:buNone/>
            </a:pPr>
            <a:endParaRPr lang="en-GB" dirty="0"/>
          </a:p>
        </p:txBody>
      </p:sp>
      <p:sp>
        <p:nvSpPr>
          <p:cNvPr id="5" name="Text Placeholder 4"/>
          <p:cNvSpPr>
            <a:spLocks noGrp="1"/>
          </p:cNvSpPr>
          <p:nvPr>
            <p:ph type="body" idx="3"/>
          </p:nvPr>
        </p:nvSpPr>
        <p:spPr>
          <a:xfrm>
            <a:off x="6723984" y="2239592"/>
            <a:ext cx="3303937" cy="3885052"/>
          </a:xfrm>
        </p:spPr>
        <p:txBody>
          <a:bodyPr/>
          <a:lstStyle/>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Αυτοαποτελεσματικότητα</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Δημιουργικότητα</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Εφαρμοσιμότητα</a:t>
            </a:r>
            <a:endParaRPr lang="en-GB" sz="1865" dirty="0">
              <a:latin typeface="Arial" panose="020B0604020202020204" pitchFamily="34" charset="0"/>
              <a:cs typeface="Arial" panose="020B0604020202020204" pitchFamily="34" charset="0"/>
            </a:endParaRPr>
          </a:p>
          <a:p>
            <a:pPr>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Σχεδιασμός ζωής</a:t>
            </a:r>
            <a:endParaRPr lang="en-GB" sz="1865"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l-GR" sz="1865" dirty="0" err="1">
                <a:latin typeface="Arial" panose="020B0604020202020204" pitchFamily="34" charset="0"/>
                <a:ea typeface="Calibri" panose="020F0502020204030204" pitchFamily="34" charset="0"/>
                <a:cs typeface="Arial" panose="020B0604020202020204" pitchFamily="34" charset="0"/>
              </a:rPr>
              <a:t>Συλλειτουργικότητα</a:t>
            </a:r>
            <a:endParaRPr lang="el-GR" sz="1865" dirty="0">
              <a:latin typeface="Arial" panose="020B0604020202020204" pitchFamily="34" charset="0"/>
              <a:ea typeface="Calibri" panose="020F0502020204030204" pitchFamily="34" charset="0"/>
              <a:cs typeface="Arial" panose="020B0604020202020204" pitchFamily="34" charset="0"/>
            </a:endParaRPr>
          </a:p>
          <a:p>
            <a:pPr marL="152400" indent="0">
              <a:spcBef>
                <a:spcPts val="0"/>
              </a:spcBef>
              <a:buNone/>
            </a:pPr>
            <a:r>
              <a:rPr lang="en-US" sz="1865" dirty="0">
                <a:latin typeface="Arial" panose="020B0604020202020204" pitchFamily="34" charset="0"/>
                <a:ea typeface="Calibri" panose="020F0502020204030204" pitchFamily="34" charset="0"/>
                <a:cs typeface="Arial" panose="020B0604020202020204" pitchFamily="34" charset="0"/>
              </a:rPr>
              <a:t>      </a:t>
            </a:r>
            <a:r>
              <a:rPr lang="el-GR" sz="1865" dirty="0">
                <a:latin typeface="Arial" panose="020B0604020202020204" pitchFamily="34" charset="0"/>
                <a:ea typeface="Calibri" panose="020F0502020204030204" pitchFamily="34" charset="0"/>
                <a:cs typeface="Arial" panose="020B0604020202020204" pitchFamily="34" charset="0"/>
              </a:rPr>
              <a:t>/ Συνθετικότητα</a:t>
            </a:r>
          </a:p>
          <a:p>
            <a:pPr>
              <a:spcBef>
                <a:spcPts val="0"/>
              </a:spcBef>
              <a:buFont typeface="Arial" panose="020B0604020202020204" pitchFamily="34" charset="0"/>
              <a:buChar char="•"/>
            </a:pPr>
            <a:r>
              <a:rPr lang="el-GR" sz="1865" dirty="0">
                <a:latin typeface="Arial" panose="020B0604020202020204" pitchFamily="34" charset="0"/>
                <a:ea typeface="Calibri" panose="020F0502020204030204" pitchFamily="34" charset="0"/>
                <a:cs typeface="Arial" panose="020B0604020202020204" pitchFamily="34" charset="0"/>
              </a:rPr>
              <a:t>Ενσυνείδητη άσκηση</a:t>
            </a:r>
          </a:p>
          <a:p>
            <a:pPr marL="152400" indent="0">
              <a:spcBef>
                <a:spcPts val="0"/>
              </a:spcBef>
              <a:buNone/>
            </a:pPr>
            <a:r>
              <a:rPr lang="en-US" sz="1865" dirty="0">
                <a:latin typeface="Arial" panose="020B0604020202020204" pitchFamily="34" charset="0"/>
                <a:ea typeface="Calibri" panose="020F0502020204030204" pitchFamily="34" charset="0"/>
                <a:cs typeface="Arial" panose="020B0604020202020204" pitchFamily="34" charset="0"/>
              </a:rPr>
              <a:t>       </a:t>
            </a:r>
            <a:r>
              <a:rPr lang="el-GR" sz="1865" dirty="0">
                <a:latin typeface="Arial" panose="020B0604020202020204" pitchFamily="34" charset="0"/>
                <a:ea typeface="Calibri" panose="020F0502020204030204" pitchFamily="34" charset="0"/>
                <a:cs typeface="Arial" panose="020B0604020202020204" pitchFamily="34" charset="0"/>
              </a:rPr>
              <a:t>δια βίου  ανάπτυξης /</a:t>
            </a:r>
            <a:r>
              <a:rPr lang="en-US" sz="1865" dirty="0">
                <a:latin typeface="Arial" panose="020B0604020202020204" pitchFamily="34" charset="0"/>
                <a:ea typeface="Calibri" panose="020F0502020204030204" pitchFamily="34" charset="0"/>
                <a:cs typeface="Arial" panose="020B0604020202020204" pitchFamily="34" charset="0"/>
              </a:rPr>
              <a:t>     </a:t>
            </a:r>
            <a:r>
              <a:rPr lang="el-GR" sz="1865" dirty="0">
                <a:latin typeface="Arial" panose="020B0604020202020204" pitchFamily="34" charset="0"/>
                <a:ea typeface="Calibri" panose="020F0502020204030204" pitchFamily="34" charset="0"/>
                <a:cs typeface="Arial" panose="020B0604020202020204" pitchFamily="34" charset="0"/>
              </a:rPr>
              <a:t>   </a:t>
            </a:r>
          </a:p>
          <a:p>
            <a:pPr marL="152400" indent="0">
              <a:spcBef>
                <a:spcPts val="0"/>
              </a:spcBef>
              <a:buNone/>
            </a:pPr>
            <a:r>
              <a:rPr lang="el-GR" sz="1865" dirty="0">
                <a:latin typeface="Arial" panose="020B0604020202020204" pitchFamily="34" charset="0"/>
                <a:ea typeface="Calibri" panose="020F0502020204030204" pitchFamily="34" charset="0"/>
                <a:cs typeface="Arial" panose="020B0604020202020204" pitchFamily="34" charset="0"/>
              </a:rPr>
              <a:t>       ωρίμανσης</a:t>
            </a:r>
            <a:endParaRPr lang="en-GB" sz="1865" dirty="0">
              <a:latin typeface="Arial" panose="020B0604020202020204" pitchFamily="34" charset="0"/>
              <a:cs typeface="Arial" panose="020B0604020202020204" pitchFamily="34" charset="0"/>
            </a:endParaRPr>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890" y="392397"/>
            <a:ext cx="1972911" cy="2889196"/>
          </a:xfrm>
          <a:prstGeom prst="rect">
            <a:avLst/>
          </a:prstGeom>
        </p:spPr>
      </p:pic>
      <p:sp>
        <p:nvSpPr>
          <p:cNvPr id="6" name="Footer Placeholder 5">
            <a:extLst>
              <a:ext uri="{FF2B5EF4-FFF2-40B4-BE49-F238E27FC236}">
                <a16:creationId xmlns:a16="http://schemas.microsoft.com/office/drawing/2014/main" id="{6702BD47-AB22-F148-F89A-38420474EA9B}"/>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424093647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Χάσμα Δεξιοτήτων  - </a:t>
            </a:r>
            <a:r>
              <a:rPr lang="en-US" dirty="0"/>
              <a:t>Skills Mismatch</a:t>
            </a:r>
          </a:p>
        </p:txBody>
      </p:sp>
      <p:sp>
        <p:nvSpPr>
          <p:cNvPr id="3" name="Content Placeholder 2"/>
          <p:cNvSpPr>
            <a:spLocks noGrp="1"/>
          </p:cNvSpPr>
          <p:nvPr>
            <p:ph idx="1"/>
          </p:nvPr>
        </p:nvSpPr>
        <p:spPr>
          <a:xfrm>
            <a:off x="655782" y="1764145"/>
            <a:ext cx="11000509" cy="4867564"/>
          </a:xfrm>
        </p:spPr>
        <p:txBody>
          <a:bodyPr>
            <a:normAutofit fontScale="47500" lnSpcReduction="20000"/>
          </a:bodyPr>
          <a:lstStyle/>
          <a:p>
            <a:pPr marL="0" indent="0" algn="just">
              <a:lnSpc>
                <a:spcPct val="170000"/>
              </a:lnSpc>
              <a:buNone/>
            </a:pPr>
            <a:r>
              <a:rPr lang="el-GR" sz="4300" b="1" dirty="0">
                <a:solidFill>
                  <a:schemeClr val="accent6">
                    <a:lumMod val="75000"/>
                  </a:schemeClr>
                </a:solidFill>
                <a:latin typeface="Arial" panose="020B0604020202020204" pitchFamily="34" charset="0"/>
                <a:cs typeface="Arial" panose="020B0604020202020204" pitchFamily="34" charset="0"/>
              </a:rPr>
              <a:t>ΧΑΣΜΑ ΔΕΞΙΟΤΗΤΩΝ: </a:t>
            </a:r>
            <a:r>
              <a:rPr lang="el-GR" sz="4200" dirty="0">
                <a:solidFill>
                  <a:srgbClr val="0A0A0A"/>
                </a:solidFill>
                <a:latin typeface="Arial" panose="020B0604020202020204" pitchFamily="34" charset="0"/>
                <a:cs typeface="Arial" panose="020B0604020202020204" pitchFamily="34" charset="0"/>
              </a:rPr>
              <a:t>Α</a:t>
            </a:r>
            <a:r>
              <a:rPr lang="el-GR" sz="4200" b="0" i="0" dirty="0">
                <a:solidFill>
                  <a:srgbClr val="0A0A0A"/>
                </a:solidFill>
                <a:effectLst/>
                <a:latin typeface="Arial" panose="020B0604020202020204" pitchFamily="34" charset="0"/>
                <a:cs typeface="Arial" panose="020B0604020202020204" pitchFamily="34" charset="0"/>
              </a:rPr>
              <a:t>ναντιστοιχία μεταξύ προσφοράς και ζήτησης δεξιοτήτων.</a:t>
            </a:r>
          </a:p>
          <a:p>
            <a:pPr marL="0" indent="0" algn="just">
              <a:lnSpc>
                <a:spcPct val="170000"/>
              </a:lnSpc>
              <a:buNone/>
            </a:pPr>
            <a:r>
              <a:rPr lang="el-GR" sz="4300" i="1" dirty="0">
                <a:solidFill>
                  <a:schemeClr val="accent6">
                    <a:lumMod val="75000"/>
                  </a:schemeClr>
                </a:solidFill>
                <a:latin typeface="Arial" panose="020B0604020202020204" pitchFamily="34" charset="0"/>
                <a:cs typeface="Arial" panose="020B0604020202020204" pitchFamily="34" charset="0"/>
              </a:rPr>
              <a:t>Είναι η διαφορά μεταξύ των δεξιοτήτων που χρειάζεται </a:t>
            </a:r>
            <a:r>
              <a:rPr lang="en-GB" sz="4300" i="1" dirty="0">
                <a:solidFill>
                  <a:schemeClr val="accent6">
                    <a:lumMod val="75000"/>
                  </a:schemeClr>
                </a:solidFill>
                <a:latin typeface="Arial" panose="020B0604020202020204" pitchFamily="34" charset="0"/>
                <a:cs typeface="Arial" panose="020B0604020202020204" pitchFamily="34" charset="0"/>
              </a:rPr>
              <a:t>o</a:t>
            </a:r>
            <a:r>
              <a:rPr lang="el-GR" sz="4300" i="1" dirty="0">
                <a:solidFill>
                  <a:schemeClr val="accent6">
                    <a:lumMod val="75000"/>
                  </a:schemeClr>
                </a:solidFill>
                <a:latin typeface="Arial" panose="020B0604020202020204" pitchFamily="34" charset="0"/>
                <a:cs typeface="Arial" panose="020B0604020202020204" pitchFamily="34" charset="0"/>
              </a:rPr>
              <a:t> εργοδότης και των δεξιοτήτων που έχει ο εργαζόμενος. </a:t>
            </a:r>
          </a:p>
          <a:p>
            <a:pPr marL="0" indent="0" algn="just">
              <a:lnSpc>
                <a:spcPct val="170000"/>
              </a:lnSpc>
              <a:buNone/>
            </a:pPr>
            <a:r>
              <a:rPr lang="el-GR" sz="4300" dirty="0">
                <a:latin typeface="Arial" panose="020B0604020202020204" pitchFamily="34" charset="0"/>
                <a:cs typeface="Arial" panose="020B0604020202020204" pitchFamily="34" charset="0"/>
              </a:rPr>
              <a:t>Συνήθως όταν οι απαιτήσεις της αγοράς εργασίας </a:t>
            </a:r>
            <a:r>
              <a:rPr lang="el-GR" sz="4300" dirty="0">
                <a:solidFill>
                  <a:schemeClr val="accent6">
                    <a:lumMod val="75000"/>
                  </a:schemeClr>
                </a:solidFill>
                <a:latin typeface="Arial" panose="020B0604020202020204" pitchFamily="34" charset="0"/>
                <a:cs typeface="Arial" panose="020B0604020202020204" pitchFamily="34" charset="0"/>
              </a:rPr>
              <a:t>εξελίσσονται πιο γρήγορα</a:t>
            </a:r>
            <a:r>
              <a:rPr lang="el-GR" sz="4300" dirty="0">
                <a:solidFill>
                  <a:srgbClr val="07873A"/>
                </a:solidFill>
                <a:latin typeface="Arial" panose="020B0604020202020204" pitchFamily="34" charset="0"/>
                <a:cs typeface="Arial" panose="020B0604020202020204" pitchFamily="34" charset="0"/>
              </a:rPr>
              <a:t> </a:t>
            </a:r>
            <a:r>
              <a:rPr lang="el-GR" sz="4300" dirty="0">
                <a:latin typeface="Arial" panose="020B0604020202020204" pitchFamily="34" charset="0"/>
                <a:cs typeface="Arial" panose="020B0604020202020204" pitchFamily="34" charset="0"/>
              </a:rPr>
              <a:t>από την ικανότητα των ατόμων να αποκτήσουν αυτές τις δεξιότητες.</a:t>
            </a:r>
            <a:endParaRPr lang="en-GB" sz="4300" i="1" dirty="0">
              <a:solidFill>
                <a:srgbClr val="000000"/>
              </a:solidFill>
              <a:latin typeface="Arial" panose="020B0604020202020204" pitchFamily="34" charset="0"/>
              <a:cs typeface="Arial" panose="020B0604020202020204" pitchFamily="34" charset="0"/>
            </a:endParaRPr>
          </a:p>
          <a:p>
            <a:pPr marL="0" indent="0" algn="just">
              <a:lnSpc>
                <a:spcPct val="170000"/>
              </a:lnSpc>
              <a:buNone/>
            </a:pPr>
            <a:r>
              <a:rPr lang="el-GR" sz="4300" b="1" dirty="0">
                <a:solidFill>
                  <a:schemeClr val="accent6">
                    <a:lumMod val="75000"/>
                  </a:schemeClr>
                </a:solidFill>
                <a:latin typeface="Arial" panose="020B0604020202020204" pitchFamily="34" charset="0"/>
                <a:cs typeface="Arial" panose="020B0604020202020204" pitchFamily="34" charset="0"/>
              </a:rPr>
              <a:t>ΑΝΑΝΤΙΣΤΟΙΧΙΑ ΔΕΞΙΟΤΗΤΩΝ </a:t>
            </a:r>
            <a:r>
              <a:rPr lang="el-GR" sz="4300" b="0" i="0" u="none" strike="noStrike" baseline="0" dirty="0">
                <a:solidFill>
                  <a:srgbClr val="000000"/>
                </a:solidFill>
                <a:latin typeface="Arial" panose="020B0604020202020204" pitchFamily="34" charset="0"/>
                <a:cs typeface="Arial" panose="020B0604020202020204" pitchFamily="34" charset="0"/>
              </a:rPr>
              <a:t>παρατηρείται όταν το επίπεδο ή ο τύπος των δεξιοτήτων που είναι διαθέσιμες δεν αντιστοιχούν στις ανάγκες της αγοράς εργασίας. </a:t>
            </a:r>
          </a:p>
          <a:p>
            <a:pPr marL="0" indent="0" algn="just">
              <a:lnSpc>
                <a:spcPct val="170000"/>
              </a:lnSpc>
              <a:buNone/>
            </a:pPr>
            <a:r>
              <a:rPr lang="en-US" sz="2900" b="0" i="0" u="none" strike="noStrike" baseline="0" dirty="0">
                <a:solidFill>
                  <a:srgbClr val="000000"/>
                </a:solidFill>
                <a:latin typeface="Arial" panose="020B0604020202020204" pitchFamily="34" charset="0"/>
                <a:cs typeface="Arial" panose="020B0604020202020204" pitchFamily="34" charset="0"/>
                <a:hlinkClick r:id="rId2"/>
              </a:rPr>
              <a:t>https://www.cedefop.europa.eu/el/tools/vet-glossary/glossary/vaardigheidskloof</a:t>
            </a:r>
            <a:r>
              <a:rPr lang="el-GR" sz="2900" b="0" i="0" u="none" strike="noStrike" baseline="0" dirty="0">
                <a:solidFill>
                  <a:srgbClr val="000000"/>
                </a:solidFill>
                <a:latin typeface="Arial" panose="020B0604020202020204" pitchFamily="34" charset="0"/>
                <a:cs typeface="Arial" panose="020B0604020202020204" pitchFamily="34" charset="0"/>
              </a:rPr>
              <a:t> </a:t>
            </a:r>
            <a:endParaRPr lang="en-GB" sz="29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1446107-E59B-8C97-0235-7DDEE3F36352}"/>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06159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ΕΠΑΓΓΕΛΜΑΤΑ ΤΟΥ ΜΕΛΛΟΝΤΟΣ</a:t>
            </a:r>
          </a:p>
        </p:txBody>
      </p:sp>
      <p:sp>
        <p:nvSpPr>
          <p:cNvPr id="3" name="Content Placeholder 2"/>
          <p:cNvSpPr>
            <a:spLocks noGrp="1"/>
          </p:cNvSpPr>
          <p:nvPr>
            <p:ph idx="1"/>
          </p:nvPr>
        </p:nvSpPr>
        <p:spPr>
          <a:xfrm>
            <a:off x="838200" y="1346835"/>
            <a:ext cx="10515600" cy="4830445"/>
          </a:xfrm>
        </p:spPr>
        <p:txBody>
          <a:bodyPr>
            <a:normAutofit fontScale="65000" lnSpcReduction="20000"/>
          </a:bodyPr>
          <a:lstStyle/>
          <a:p>
            <a:pPr marL="0" indent="0" algn="ctr">
              <a:lnSpc>
                <a:spcPct val="170000"/>
              </a:lnSpc>
              <a:buNone/>
            </a:pPr>
            <a:endParaRPr lang="el-GR" altLang="en-US" b="1" dirty="0"/>
          </a:p>
          <a:p>
            <a:pPr marL="0" indent="0" algn="ctr">
              <a:lnSpc>
                <a:spcPct val="170000"/>
              </a:lnSpc>
              <a:buNone/>
            </a:pPr>
            <a:r>
              <a:rPr lang="el-GR" altLang="en-US" b="1" dirty="0"/>
              <a:t>ΝΕΕΣ ΕΙΔΙΚΟΤΗΤΕΣ ΠΟΥ ΑΝΑΜΕΝΕΤΑΙ ΝΑ ΕΧΟΥΝ ΖΗΤΗΣΗ ΛΟΓΩ ΤΗΣ </a:t>
            </a:r>
            <a:r>
              <a:rPr lang="el-GR" altLang="en-US" b="1" u="sng" dirty="0">
                <a:solidFill>
                  <a:schemeClr val="accent6"/>
                </a:solidFill>
              </a:rPr>
              <a:t>ΓΗΡΑΝΣΗΣ ΤΟΥ ΠΛΗΘΥΣΜΟΥ</a:t>
            </a:r>
            <a:r>
              <a:rPr lang="el-GR" altLang="en-US" b="1" dirty="0"/>
              <a:t>, </a:t>
            </a:r>
            <a:r>
              <a:rPr lang="el-GR" altLang="en-US" b="1" u="sng" dirty="0">
                <a:solidFill>
                  <a:schemeClr val="accent6"/>
                </a:solidFill>
              </a:rPr>
              <a:t>ΤΗΣ ΨΗΦΙΑΚΗΣ ΜΕΤΑΒΑΣΗΣ</a:t>
            </a:r>
            <a:r>
              <a:rPr lang="" altLang="el-GR" b="1" u="sng" dirty="0">
                <a:solidFill>
                  <a:schemeClr val="accent6"/>
                </a:solidFill>
              </a:rPr>
              <a:t>,</a:t>
            </a:r>
            <a:r>
              <a:rPr lang="el-GR" altLang="en-US" b="1" u="sng" dirty="0">
                <a:solidFill>
                  <a:schemeClr val="accent6"/>
                </a:solidFill>
              </a:rPr>
              <a:t> ΤΗΣ ΕΞΕΛΙΞΗΣ ΤΗΣ ΤΕΧΝΙΤΗΣ ΝΟΗΜΟΣΥΝΗΣ ΚΑΙ ΤΗΣ ΠΡΑΣΙΝΗΣ ΜΕΤΑΒΑΣΗΣ</a:t>
            </a:r>
          </a:p>
          <a:p>
            <a:pPr marL="0" indent="0" algn="just">
              <a:lnSpc>
                <a:spcPct val="150000"/>
              </a:lnSpc>
              <a:buNone/>
            </a:pPr>
            <a:r>
              <a:rPr lang="el-GR" dirty="0">
                <a:solidFill>
                  <a:srgbClr val="000000"/>
                </a:solidFill>
                <a:effectLst/>
                <a:latin typeface="Arial" panose="020B0604020202020204" pitchFamily="34" charset="0"/>
                <a:cs typeface="Arial" panose="020B0604020202020204" pitchFamily="34" charset="0"/>
                <a:sym typeface="+mn-ea"/>
              </a:rPr>
              <a:t>Σύμφωνα με το Διεθνές Ινστιτούτο McKinsey στα επαγγέλματα του μέλλοντος βρίσκουμε Ε</a:t>
            </a:r>
            <a:r>
              <a:rPr lang="el-GR" b="1" u="sng" dirty="0">
                <a:solidFill>
                  <a:schemeClr val="accent1"/>
                </a:solidFill>
                <a:effectLst/>
                <a:latin typeface="Arial" panose="020B0604020202020204" pitchFamily="34" charset="0"/>
                <a:cs typeface="Arial" panose="020B0604020202020204" pitchFamily="34" charset="0"/>
                <a:sym typeface="+mn-ea"/>
              </a:rPr>
              <a:t>ιδικούς της Τεχνητής Νοημοσύνης, Ειδικούς του Ηλεκτρονικού Μάρκετινγκ, Μηχανικούς </a:t>
            </a:r>
            <a:r>
              <a:rPr lang="el-GR" b="1" u="sng" dirty="0">
                <a:solidFill>
                  <a:schemeClr val="accent1"/>
                </a:solidFill>
                <a:latin typeface="Arial" panose="020B0604020202020204" pitchFamily="34" charset="0"/>
                <a:cs typeface="Arial" panose="020B0604020202020204" pitchFamily="34" charset="0"/>
                <a:sym typeface="+mn-ea"/>
              </a:rPr>
              <a:t>Ρ</a:t>
            </a:r>
            <a:r>
              <a:rPr lang="el-GR" b="1" u="sng" dirty="0">
                <a:solidFill>
                  <a:schemeClr val="accent1"/>
                </a:solidFill>
                <a:effectLst/>
                <a:latin typeface="Arial" panose="020B0604020202020204" pitchFamily="34" charset="0"/>
                <a:cs typeface="Arial" panose="020B0604020202020204" pitchFamily="34" charset="0"/>
                <a:sym typeface="+mn-ea"/>
              </a:rPr>
              <a:t>ομποτικής, Ειδικούς </a:t>
            </a:r>
            <a:r>
              <a:rPr lang="el-GR" b="1" u="sng" dirty="0">
                <a:solidFill>
                  <a:schemeClr val="accent1"/>
                </a:solidFill>
                <a:latin typeface="Arial" panose="020B0604020202020204" pitchFamily="34" charset="0"/>
                <a:cs typeface="Arial" panose="020B0604020202020204" pitchFamily="34" charset="0"/>
                <a:sym typeface="+mn-ea"/>
              </a:rPr>
              <a:t>Δ</a:t>
            </a:r>
            <a:r>
              <a:rPr lang="el-GR" b="1" u="sng" dirty="0">
                <a:solidFill>
                  <a:schemeClr val="accent1"/>
                </a:solidFill>
                <a:effectLst/>
                <a:latin typeface="Arial" panose="020B0604020202020204" pitchFamily="34" charset="0"/>
                <a:cs typeface="Arial" panose="020B0604020202020204" pitchFamily="34" charset="0"/>
                <a:sym typeface="+mn-ea"/>
              </a:rPr>
              <a:t>ιαχείρισης </a:t>
            </a:r>
            <a:r>
              <a:rPr lang="el-GR" b="1" u="sng" dirty="0">
                <a:solidFill>
                  <a:schemeClr val="accent1"/>
                </a:solidFill>
                <a:latin typeface="Arial" panose="020B0604020202020204" pitchFamily="34" charset="0"/>
                <a:cs typeface="Arial" panose="020B0604020202020204" pitchFamily="34" charset="0"/>
                <a:sym typeface="+mn-ea"/>
              </a:rPr>
              <a:t>Κ</a:t>
            </a:r>
            <a:r>
              <a:rPr lang="el-GR" b="1" u="sng" dirty="0">
                <a:solidFill>
                  <a:schemeClr val="accent1"/>
                </a:solidFill>
                <a:effectLst/>
                <a:latin typeface="Arial" panose="020B0604020202020204" pitchFamily="34" charset="0"/>
                <a:cs typeface="Arial" panose="020B0604020202020204" pitchFamily="34" charset="0"/>
                <a:sym typeface="+mn-ea"/>
              </a:rPr>
              <a:t>ινδύνων και Ειδικούς </a:t>
            </a:r>
            <a:r>
              <a:rPr lang="el-GR" b="1" u="sng" dirty="0">
                <a:solidFill>
                  <a:schemeClr val="accent1"/>
                </a:solidFill>
                <a:latin typeface="Arial" panose="020B0604020202020204" pitchFamily="34" charset="0"/>
                <a:cs typeface="Arial" panose="020B0604020202020204" pitchFamily="34" charset="0"/>
                <a:sym typeface="+mn-ea"/>
              </a:rPr>
              <a:t>Α</a:t>
            </a:r>
            <a:r>
              <a:rPr lang="el-GR" b="1" u="sng" dirty="0">
                <a:solidFill>
                  <a:schemeClr val="accent1"/>
                </a:solidFill>
                <a:effectLst/>
                <a:latin typeface="Arial" panose="020B0604020202020204" pitchFamily="34" charset="0"/>
                <a:cs typeface="Arial" panose="020B0604020202020204" pitchFamily="34" charset="0"/>
                <a:sym typeface="+mn-ea"/>
              </a:rPr>
              <a:t>νάλυσης </a:t>
            </a:r>
            <a:r>
              <a:rPr lang="el-GR" b="1" u="sng" dirty="0">
                <a:solidFill>
                  <a:schemeClr val="accent1"/>
                </a:solidFill>
                <a:latin typeface="Arial" panose="020B0604020202020204" pitchFamily="34" charset="0"/>
                <a:cs typeface="Arial" panose="020B0604020202020204" pitchFamily="34" charset="0"/>
                <a:sym typeface="+mn-ea"/>
              </a:rPr>
              <a:t>Α</a:t>
            </a:r>
            <a:r>
              <a:rPr lang="el-GR" b="1" u="sng" dirty="0">
                <a:solidFill>
                  <a:schemeClr val="accent1"/>
                </a:solidFill>
                <a:effectLst/>
                <a:latin typeface="Arial" panose="020B0604020202020204" pitchFamily="34" charset="0"/>
                <a:cs typeface="Arial" panose="020B0604020202020204" pitchFamily="34" charset="0"/>
                <a:sym typeface="+mn-ea"/>
              </a:rPr>
              <a:t>σφάλειας </a:t>
            </a:r>
            <a:r>
              <a:rPr lang="el-GR" b="1" u="sng" dirty="0">
                <a:solidFill>
                  <a:schemeClr val="accent1"/>
                </a:solidFill>
                <a:latin typeface="Arial" panose="020B0604020202020204" pitchFamily="34" charset="0"/>
                <a:cs typeface="Arial" panose="020B0604020202020204" pitchFamily="34" charset="0"/>
                <a:sym typeface="+mn-ea"/>
              </a:rPr>
              <a:t>Π</a:t>
            </a:r>
            <a:r>
              <a:rPr lang="el-GR" b="1" u="sng" dirty="0">
                <a:solidFill>
                  <a:schemeClr val="accent1"/>
                </a:solidFill>
                <a:effectLst/>
                <a:latin typeface="Arial" panose="020B0604020202020204" pitchFamily="34" charset="0"/>
                <a:cs typeface="Arial" panose="020B0604020202020204" pitchFamily="34" charset="0"/>
                <a:sym typeface="+mn-ea"/>
              </a:rPr>
              <a:t>ληροφοριών στη Λειτουργία των Επιχειρήσεων,</a:t>
            </a:r>
            <a:r>
              <a:rPr lang="el-GR" dirty="0">
                <a:solidFill>
                  <a:srgbClr val="000000"/>
                </a:solidFill>
                <a:effectLst/>
                <a:latin typeface="Arial" panose="020B0604020202020204" pitchFamily="34" charset="0"/>
                <a:cs typeface="Arial" panose="020B0604020202020204" pitchFamily="34" charset="0"/>
                <a:sym typeface="+mn-ea"/>
              </a:rPr>
              <a:t> ενώ στους τομείς που θα είναι σε ζήτηση βρίσκονται οι </a:t>
            </a:r>
            <a:r>
              <a:rPr lang="el-GR" b="1" dirty="0">
                <a:solidFill>
                  <a:schemeClr val="accent1"/>
                </a:solidFill>
                <a:latin typeface="Arial" panose="020B0604020202020204" pitchFamily="34" charset="0"/>
                <a:cs typeface="Arial" panose="020B0604020202020204" pitchFamily="34" charset="0"/>
                <a:sym typeface="+mn-ea"/>
              </a:rPr>
              <a:t>Ε</a:t>
            </a:r>
            <a:r>
              <a:rPr lang="el-GR" b="1" dirty="0">
                <a:solidFill>
                  <a:schemeClr val="accent1"/>
                </a:solidFill>
                <a:effectLst/>
                <a:latin typeface="Arial" panose="020B0604020202020204" pitchFamily="34" charset="0"/>
                <a:cs typeface="Arial" panose="020B0604020202020204" pitchFamily="34" charset="0"/>
                <a:sym typeface="+mn-ea"/>
              </a:rPr>
              <a:t>παγγελματίες </a:t>
            </a:r>
            <a:r>
              <a:rPr lang="el-GR" b="1" dirty="0">
                <a:solidFill>
                  <a:schemeClr val="accent1"/>
                </a:solidFill>
                <a:latin typeface="Arial" panose="020B0604020202020204" pitchFamily="34" charset="0"/>
                <a:cs typeface="Arial" panose="020B0604020202020204" pitchFamily="34" charset="0"/>
                <a:sym typeface="+mn-ea"/>
              </a:rPr>
              <a:t>Υ</a:t>
            </a:r>
            <a:r>
              <a:rPr lang="el-GR" b="1" dirty="0">
                <a:solidFill>
                  <a:schemeClr val="accent1"/>
                </a:solidFill>
                <a:effectLst/>
                <a:latin typeface="Arial" panose="020B0604020202020204" pitchFamily="34" charset="0"/>
                <a:cs typeface="Arial" panose="020B0604020202020204" pitchFamily="34" charset="0"/>
                <a:sym typeface="+mn-ea"/>
              </a:rPr>
              <a:t>γείας και οι Επιστήμονες STEM</a:t>
            </a:r>
            <a:r>
              <a:rPr lang="el-GR" dirty="0">
                <a:solidFill>
                  <a:srgbClr val="000000"/>
                </a:solidFill>
                <a:effectLst/>
                <a:latin typeface="Arial" panose="020B0604020202020204" pitchFamily="34" charset="0"/>
                <a:cs typeface="Arial" panose="020B0604020202020204" pitchFamily="34" charset="0"/>
                <a:sym typeface="+mn-ea"/>
              </a:rPr>
              <a:t>.</a:t>
            </a:r>
          </a:p>
          <a:p>
            <a:pPr marL="0" indent="0" algn="just">
              <a:lnSpc>
                <a:spcPct val="150000"/>
              </a:lnSpc>
              <a:buNone/>
            </a:pPr>
            <a:endParaRPr lang="en-US" b="0" i="0" dirty="0">
              <a:solidFill>
                <a:srgbClr val="000000"/>
              </a:solidFill>
              <a:effectLst/>
              <a:latin typeface="Arial" panose="020B0604020202020204" pitchFamily="34" charset="0"/>
              <a:cs typeface="Arial" panose="020B0604020202020204" pitchFamily="34" charset="0"/>
            </a:endParaRPr>
          </a:p>
          <a:p>
            <a:pPr marL="0" indent="0" algn="just">
              <a:lnSpc>
                <a:spcPct val="150000"/>
              </a:lnSpc>
              <a:buNone/>
            </a:pPr>
            <a:r>
              <a:rPr lang="el-GR" altLang="en-US" sz="2000" dirty="0">
                <a:latin typeface="Arial" panose="020B0604020202020204" pitchFamily="34" charset="0"/>
                <a:cs typeface="Arial" panose="020B0604020202020204" pitchFamily="34" charset="0"/>
                <a:hlinkClick r:id="rId2"/>
              </a:rPr>
              <a:t>https://www.mckinsey.com/featured-insights/future-of-work</a:t>
            </a:r>
            <a:r>
              <a:rPr lang="el-GR" altLang="en-US" sz="2000" dirty="0">
                <a:latin typeface="Arial" panose="020B0604020202020204" pitchFamily="34" charset="0"/>
                <a:cs typeface="Arial" panose="020B0604020202020204" pitchFamily="34" charset="0"/>
              </a:rPr>
              <a:t> </a:t>
            </a:r>
            <a:r>
              <a:rPr lang="en-GB" altLang="el-GR" sz="2000"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CFCCC3F1-3BFA-7428-0F30-E25C6205B144}"/>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115711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ΕΠΑΓΓΕΛΜΑΤΑ ΤΟΥ ΜΕΛΛΟΝΤΟΣ</a:t>
            </a:r>
          </a:p>
        </p:txBody>
      </p:sp>
      <p:sp>
        <p:nvSpPr>
          <p:cNvPr id="3" name="Content Placeholder 2"/>
          <p:cNvSpPr>
            <a:spLocks noGrp="1"/>
          </p:cNvSpPr>
          <p:nvPr>
            <p:ph idx="1"/>
          </p:nvPr>
        </p:nvSpPr>
        <p:spPr/>
        <p:txBody>
          <a:bodyPr>
            <a:normAutofit/>
          </a:bodyPr>
          <a:lstStyle/>
          <a:p>
            <a:r>
              <a:rPr lang="en-US" altLang="en-US" dirty="0" err="1"/>
              <a:t>Αν</a:t>
            </a:r>
            <a:r>
              <a:rPr lang="en-US" altLang="en-US" dirty="0"/>
              <a:t>αλυτές </a:t>
            </a:r>
            <a:r>
              <a:rPr lang="el-GR" altLang="en-US" dirty="0"/>
              <a:t>Δ</a:t>
            </a:r>
            <a:r>
              <a:rPr lang="en-US" altLang="en-US" dirty="0" err="1"/>
              <a:t>εδομένων</a:t>
            </a:r>
            <a:endParaRPr lang="en-US" altLang="en-US" dirty="0"/>
          </a:p>
          <a:p>
            <a:r>
              <a:rPr lang="en-US" altLang="en-US" dirty="0" err="1"/>
              <a:t>Ειδικοί</a:t>
            </a:r>
            <a:r>
              <a:rPr lang="en-US" altLang="en-US" dirty="0"/>
              <a:t> </a:t>
            </a:r>
            <a:r>
              <a:rPr lang="en-US" altLang="en-US" dirty="0" err="1"/>
              <a:t>στην</a:t>
            </a:r>
            <a:r>
              <a:rPr lang="en-US" altLang="en-US" dirty="0"/>
              <a:t> </a:t>
            </a:r>
            <a:r>
              <a:rPr lang="el-GR" altLang="en-US" dirty="0"/>
              <a:t>Τ</a:t>
            </a:r>
            <a:r>
              <a:rPr lang="en-US" altLang="en-US" dirty="0" err="1"/>
              <a:t>εχν</a:t>
            </a:r>
            <a:r>
              <a:rPr lang="el-GR" altLang="en-US" dirty="0"/>
              <a:t>η</a:t>
            </a:r>
            <a:r>
              <a:rPr lang="en-US" altLang="en-US" dirty="0" err="1"/>
              <a:t>τή</a:t>
            </a:r>
            <a:r>
              <a:rPr lang="en-US" altLang="en-US" dirty="0"/>
              <a:t> </a:t>
            </a:r>
            <a:r>
              <a:rPr lang="el-GR" altLang="en-US" dirty="0"/>
              <a:t>Ν</a:t>
            </a:r>
            <a:r>
              <a:rPr lang="en-US" altLang="en-US" dirty="0" err="1"/>
              <a:t>οημοσύνη</a:t>
            </a:r>
            <a:endParaRPr lang="en-US" altLang="en-US" dirty="0"/>
          </a:p>
          <a:p>
            <a:r>
              <a:rPr lang="en-US" altLang="en-US" dirty="0" err="1"/>
              <a:t>Αν</a:t>
            </a:r>
            <a:r>
              <a:rPr lang="en-US" altLang="en-US" dirty="0"/>
              <a:t>αλυτές </a:t>
            </a:r>
            <a:r>
              <a:rPr lang="el-GR" altLang="en-US" dirty="0"/>
              <a:t>Ψ</a:t>
            </a:r>
            <a:r>
              <a:rPr lang="en-US" altLang="en-US" dirty="0" err="1"/>
              <a:t>ηφι</a:t>
            </a:r>
            <a:r>
              <a:rPr lang="en-US" altLang="en-US" dirty="0"/>
              <a:t>ακών </a:t>
            </a:r>
            <a:r>
              <a:rPr lang="el-GR" altLang="en-US" dirty="0"/>
              <a:t>Σ</a:t>
            </a:r>
            <a:r>
              <a:rPr lang="en-US" altLang="en-US" dirty="0" err="1"/>
              <a:t>υστημάτων</a:t>
            </a:r>
            <a:endParaRPr lang="en-US" altLang="en-US" dirty="0"/>
          </a:p>
          <a:p>
            <a:r>
              <a:rPr lang="en-US" altLang="en-US" dirty="0" err="1"/>
              <a:t>Ειδικοί</a:t>
            </a:r>
            <a:r>
              <a:rPr lang="en-US" altLang="en-US" dirty="0"/>
              <a:t> </a:t>
            </a:r>
            <a:r>
              <a:rPr lang="en-US" altLang="en-US" dirty="0" err="1"/>
              <a:t>στην</a:t>
            </a:r>
            <a:r>
              <a:rPr lang="en-US" altLang="en-US" dirty="0"/>
              <a:t> </a:t>
            </a:r>
            <a:r>
              <a:rPr lang="en-US" altLang="en-US" dirty="0" err="1"/>
              <a:t>Πράσινη</a:t>
            </a:r>
            <a:r>
              <a:rPr lang="en-US" altLang="en-US" dirty="0"/>
              <a:t> </a:t>
            </a:r>
            <a:r>
              <a:rPr lang="en-US" altLang="en-US" dirty="0" err="1"/>
              <a:t>Ανά</a:t>
            </a:r>
            <a:r>
              <a:rPr lang="en-US" altLang="en-US" dirty="0"/>
              <a:t>πτυξη και Διαχείριση Περιβάλλοντος</a:t>
            </a:r>
          </a:p>
          <a:p>
            <a:r>
              <a:rPr lang="en-US" altLang="en-US" dirty="0"/>
              <a:t>Επα</a:t>
            </a:r>
            <a:r>
              <a:rPr lang="en-US" altLang="en-US" dirty="0" err="1"/>
              <a:t>γγελμ</a:t>
            </a:r>
            <a:r>
              <a:rPr lang="en-US" altLang="en-US" dirty="0"/>
              <a:t>ατίες Υγείας</a:t>
            </a:r>
          </a:p>
          <a:p>
            <a:r>
              <a:rPr lang="en-US" altLang="en-US" dirty="0"/>
              <a:t>Κατα</a:t>
            </a:r>
            <a:r>
              <a:rPr lang="en-US" altLang="en-US" dirty="0" err="1"/>
              <a:t>σκευ</a:t>
            </a:r>
            <a:r>
              <a:rPr lang="en-US" altLang="en-US" dirty="0"/>
              <a:t>αστές Μελών Ανθρώπινου Σώματος</a:t>
            </a:r>
          </a:p>
          <a:p>
            <a:r>
              <a:rPr lang="en-US" altLang="en-US" dirty="0" err="1"/>
              <a:t>Σύμ</a:t>
            </a:r>
            <a:r>
              <a:rPr lang="en-US" altLang="en-US" dirty="0"/>
              <a:t>βουλοι Ηλικιωμένων</a:t>
            </a:r>
          </a:p>
          <a:p>
            <a:endParaRPr lang="en-US" altLang="en-US" sz="1600" dirty="0"/>
          </a:p>
          <a:p>
            <a:pPr marL="0" indent="0">
              <a:buNone/>
            </a:pPr>
            <a:r>
              <a:rPr lang="en-US" altLang="en-US" sz="1600" dirty="0">
                <a:hlinkClick r:id="rId2"/>
              </a:rPr>
              <a:t>https://www.mckinsey.com/featured-insights/future-of-work</a:t>
            </a:r>
            <a:r>
              <a:rPr lang="el-GR" altLang="en-US" sz="1600" dirty="0"/>
              <a:t> </a:t>
            </a:r>
            <a:r>
              <a:rPr lang="en-US" altLang="en-US" sz="1600" dirty="0"/>
              <a:t> </a:t>
            </a:r>
          </a:p>
        </p:txBody>
      </p:sp>
      <p:sp>
        <p:nvSpPr>
          <p:cNvPr id="4" name="Footer Placeholder 3">
            <a:extLst>
              <a:ext uri="{FF2B5EF4-FFF2-40B4-BE49-F238E27FC236}">
                <a16:creationId xmlns:a16="http://schemas.microsoft.com/office/drawing/2014/main" id="{312B1E87-AFCE-CF24-6689-BB3772C33307}"/>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9187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16" y="0"/>
            <a:ext cx="12142167" cy="6858000"/>
          </a:xfrm>
          <a:prstGeom prst="rect">
            <a:avLst/>
          </a:prstGeom>
        </p:spPr>
      </p:pic>
    </p:spTree>
    <p:extLst>
      <p:ext uri="{BB962C8B-B14F-4D97-AF65-F5344CB8AC3E}">
        <p14:creationId xmlns:p14="http://schemas.microsoft.com/office/powerpoint/2010/main" val="4150887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Β΄</a:t>
            </a:r>
            <a:br>
              <a:rPr lang="el-GR" dirty="0"/>
            </a:br>
            <a:r>
              <a:rPr lang="el-GR" dirty="0"/>
              <a:t/>
            </a:r>
            <a:br>
              <a:rPr lang="el-GR" dirty="0"/>
            </a:br>
            <a:r>
              <a:rPr lang="el-GR" dirty="0"/>
              <a:t>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normAutofit lnSpcReduction="10000"/>
          </a:bodyPr>
          <a:lstStyle/>
          <a:p>
            <a:endParaRPr lang="el-GR" dirty="0">
              <a:solidFill>
                <a:schemeClr val="accent6"/>
              </a:solidFill>
            </a:endParaRPr>
          </a:p>
          <a:p>
            <a:r>
              <a:rPr lang="el-GR" dirty="0">
                <a:solidFill>
                  <a:schemeClr val="accent6"/>
                </a:solidFill>
              </a:rPr>
              <a:t>ΕΝΟΤΗΤΑ 2</a:t>
            </a:r>
            <a:r>
              <a:rPr lang="el-GR" baseline="30000" dirty="0">
                <a:solidFill>
                  <a:schemeClr val="accent6"/>
                </a:solidFill>
              </a:rPr>
              <a:t>Η</a:t>
            </a:r>
            <a:r>
              <a:rPr lang="el-GR" dirty="0">
                <a:solidFill>
                  <a:schemeClr val="accent6"/>
                </a:solidFill>
              </a:rPr>
              <a:t> </a:t>
            </a:r>
          </a:p>
          <a:p>
            <a:r>
              <a:rPr lang="el-GR" dirty="0">
                <a:solidFill>
                  <a:schemeClr val="accent6"/>
                </a:solidFill>
              </a:rPr>
              <a:t>ΚΟΙΝΩΝΙΑ/ΚΟΣΜΟΣ ΤΩΝ ΕΠΑΓΓΕΛΜΑΤΩΝ</a:t>
            </a:r>
          </a:p>
          <a:p>
            <a:r>
              <a:rPr lang="el-GR" dirty="0">
                <a:solidFill>
                  <a:schemeClr val="accent6"/>
                </a:solidFill>
              </a:rPr>
              <a:t>ΤΑΞΙΝΟΜΗΣΗ ΕΠΑΓΓΕΛΜΑΤΩΝ – </a:t>
            </a:r>
            <a:r>
              <a:rPr lang="en-US" dirty="0">
                <a:solidFill>
                  <a:schemeClr val="accent6"/>
                </a:solidFill>
              </a:rPr>
              <a:t>ISCO,ESCO</a:t>
            </a:r>
            <a:endParaRPr lang="en-CY" dirty="0">
              <a:solidFill>
                <a:schemeClr val="accent6"/>
              </a:solidFill>
            </a:endParaRPr>
          </a:p>
        </p:txBody>
      </p:sp>
    </p:spTree>
    <p:extLst>
      <p:ext uri="{BB962C8B-B14F-4D97-AF65-F5344CB8AC3E}">
        <p14:creationId xmlns:p14="http://schemas.microsoft.com/office/powerpoint/2010/main" val="133363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1CBAF1-EB9A-E218-5A1F-CD906FC55606}"/>
              </a:ext>
            </a:extLst>
          </p:cNvPr>
          <p:cNvGraphicFramePr>
            <a:graphicFrameLocks noGrp="1"/>
          </p:cNvGraphicFramePr>
          <p:nvPr>
            <p:ph idx="1"/>
            <p:extLst>
              <p:ext uri="{D42A27DB-BD31-4B8C-83A1-F6EECF244321}">
                <p14:modId xmlns:p14="http://schemas.microsoft.com/office/powerpoint/2010/main" val="1432385294"/>
              </p:ext>
            </p:extLst>
          </p:nvPr>
        </p:nvGraphicFramePr>
        <p:xfrm>
          <a:off x="2223436" y="143088"/>
          <a:ext cx="7180445" cy="6691530"/>
        </p:xfrm>
        <a:graphic>
          <a:graphicData uri="http://schemas.openxmlformats.org/drawingml/2006/table">
            <a:tbl>
              <a:tblPr firstRow="1" firstCol="1" bandRow="1">
                <a:tableStyleId>{5C22544A-7EE6-4342-B048-85BDC9FD1C3A}</a:tableStyleId>
              </a:tblPr>
              <a:tblGrid>
                <a:gridCol w="1381410">
                  <a:extLst>
                    <a:ext uri="{9D8B030D-6E8A-4147-A177-3AD203B41FA5}">
                      <a16:colId xmlns:a16="http://schemas.microsoft.com/office/drawing/2014/main" val="4275234239"/>
                    </a:ext>
                  </a:extLst>
                </a:gridCol>
                <a:gridCol w="5799035">
                  <a:extLst>
                    <a:ext uri="{9D8B030D-6E8A-4147-A177-3AD203B41FA5}">
                      <a16:colId xmlns:a16="http://schemas.microsoft.com/office/drawing/2014/main" val="797343255"/>
                    </a:ext>
                  </a:extLst>
                </a:gridCol>
              </a:tblGrid>
              <a:tr h="386015">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10</a:t>
                      </a:r>
                    </a:p>
                    <a:p>
                      <a:pPr algn="just">
                        <a:lnSpc>
                          <a:spcPct val="115000"/>
                        </a:lnSpc>
                        <a:spcAft>
                          <a:spcPts val="800"/>
                        </a:spcAft>
                      </a:pP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ΕΠΑΓΓΕΛΜΑΤΙΚΗ   ΚΑΤΗΓΟΡΙΑ    (Ε.Κ.)</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817716648"/>
                  </a:ext>
                </a:extLst>
              </a:tr>
              <a:tr h="876978">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0 </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Ένοπλες Δυνάμεις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01 Αξιωματικοί των Ενόπλων Δυνάμεων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02 Υπαξιωματικοί των Ενόπλων Δυνάμεων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03 Άλλα μέλη των Ενόπλων Δυνάμεων</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632502209"/>
                  </a:ext>
                </a:extLst>
              </a:tr>
              <a:tr h="1533858">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1</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Ανώτερα Διευθυντικά και Διοικητικά Στελέχη</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11 Γενικοί Διευθυντές, Ανώτερα Διοικητικά Στελέχη και Μέλη των Νομοθετικών Σωμάτων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12 Διοικητικοί και Εμπορικοί Διευθυντές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13 Διευθυντές Παραγωγής και Εξειδικευμένων Υπηρεσιών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14 Διευθυντές Ξενοδοχείων, Εστιατορίων, Επιχειρήσεων, Χονδρικού και Λιανικού Εμπορίου και άλλων Υπηρεσιών</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1670320006"/>
                  </a:ext>
                </a:extLst>
              </a:tr>
              <a:tr h="2086410">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2</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Προσοντούχοι Επιστημών και Άλλοι Ειδικοί</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21 Προσοντούχοι Επιστημών και Μηχανικής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22 Προσοντούχοι του τομέα Υγείας </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23 Εκπαιδευτικοί</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24 Λογιστές ,Σύμβουλοι και άλλοι Επαγγελματίες Επιχειρήσεων και Διοίκησης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25 Ειδικοί του Τομέα των Τεχνολογιών Πληροφόρησης και Επικοινωνίας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26 Ειδικοί του Νομικού, Κοινωνικού και Πολιτιστικού Κλάδου</a:t>
                      </a: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 </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398037290"/>
                  </a:ext>
                </a:extLst>
              </a:tr>
              <a:tr h="1617293">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3</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Τεχνικοί και Βοηθοί Ασκούντες συναφή Επαγγέλματα</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31 Τεχνικοί Βοηθοί Φυσικών Επιστημών και Μηχανικής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32 Τεχνικοί του Τομέα της Υγείας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33 Βοηθοί Λογιστών, Συμβούλων και άλλων Ειδικών Επιχειρήσεων και Διοίκησης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34 Βοηθοί Ειδικών του Νομικού, Κοινωνικού και Πολιτιστικού Τομέα και ασκούντες συναφή Επαγγέλματα </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35 Τεχνικοί του Τομέα της Πληροφόρησης και Επικοινωνίας</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256316139"/>
                  </a:ext>
                </a:extLst>
              </a:tr>
            </a:tbl>
          </a:graphicData>
        </a:graphic>
      </p:graphicFrame>
    </p:spTree>
    <p:extLst>
      <p:ext uri="{BB962C8B-B14F-4D97-AF65-F5344CB8AC3E}">
        <p14:creationId xmlns:p14="http://schemas.microsoft.com/office/powerpoint/2010/main" val="427422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96AEEB-B264-6307-8225-3C60A9440E82}"/>
              </a:ext>
            </a:extLst>
          </p:cNvPr>
          <p:cNvGraphicFramePr>
            <a:graphicFrameLocks noGrp="1"/>
          </p:cNvGraphicFramePr>
          <p:nvPr>
            <p:ph idx="1"/>
          </p:nvPr>
        </p:nvGraphicFramePr>
        <p:xfrm>
          <a:off x="2453054" y="527538"/>
          <a:ext cx="7069016" cy="5965338"/>
        </p:xfrm>
        <a:graphic>
          <a:graphicData uri="http://schemas.openxmlformats.org/drawingml/2006/table">
            <a:tbl>
              <a:tblPr firstRow="1" firstCol="1" bandRow="1">
                <a:tableStyleId>{5C22544A-7EE6-4342-B048-85BDC9FD1C3A}</a:tableStyleId>
              </a:tblPr>
              <a:tblGrid>
                <a:gridCol w="1468315">
                  <a:extLst>
                    <a:ext uri="{9D8B030D-6E8A-4147-A177-3AD203B41FA5}">
                      <a16:colId xmlns:a16="http://schemas.microsoft.com/office/drawing/2014/main" val="3411530330"/>
                    </a:ext>
                  </a:extLst>
                </a:gridCol>
                <a:gridCol w="5600701">
                  <a:extLst>
                    <a:ext uri="{9D8B030D-6E8A-4147-A177-3AD203B41FA5}">
                      <a16:colId xmlns:a16="http://schemas.microsoft.com/office/drawing/2014/main" val="2319274067"/>
                    </a:ext>
                  </a:extLst>
                </a:gridCol>
              </a:tblGrid>
              <a:tr h="2222027">
                <a:tc>
                  <a:txBody>
                    <a:bodyPr/>
                    <a:lstStyle/>
                    <a:p>
                      <a:pPr algn="just">
                        <a:lnSpc>
                          <a:spcPct val="115000"/>
                        </a:lnSpc>
                        <a:spcAft>
                          <a:spcPts val="800"/>
                        </a:spcAft>
                      </a:pPr>
                      <a:r>
                        <a:rPr lang="el-GR" sz="1200">
                          <a:effectLst/>
                        </a:rPr>
                        <a:t>4</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tc>
                  <a:txBody>
                    <a:bodyPr/>
                    <a:lstStyle/>
                    <a:p>
                      <a:pPr algn="just">
                        <a:lnSpc>
                          <a:spcPct val="115000"/>
                        </a:lnSpc>
                        <a:spcAft>
                          <a:spcPts val="800"/>
                        </a:spcAft>
                      </a:pPr>
                      <a:r>
                        <a:rPr lang="el-GR" sz="1200" b="0" dirty="0">
                          <a:solidFill>
                            <a:schemeClr val="tx1"/>
                          </a:solidFill>
                          <a:effectLst/>
                        </a:rPr>
                        <a:t>Γραφείς </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41 Γραφείς γενικών καθηκόντων και Χειριστές Μηχανών με πληκτρολόγιο</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42 Γραφείς Εξυπηρέτησης πελατών</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43 Γραφείς Καταγραφής Αριθμητικών Δεδομένων και Υλικών</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44 Άλλοι Γραφείς </a:t>
                      </a:r>
                      <a:endParaRPr lang="en-CY"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solidFill>
                      <a:schemeClr val="accent1">
                        <a:lumMod val="40000"/>
                        <a:lumOff val="60000"/>
                      </a:schemeClr>
                    </a:solidFill>
                  </a:tcPr>
                </a:tc>
                <a:extLst>
                  <a:ext uri="{0D108BD9-81ED-4DB2-BD59-A6C34878D82A}">
                    <a16:rowId xmlns:a16="http://schemas.microsoft.com/office/drawing/2014/main" val="3152227530"/>
                  </a:ext>
                </a:extLst>
              </a:tr>
              <a:tr h="1939821">
                <a:tc>
                  <a:txBody>
                    <a:bodyPr/>
                    <a:lstStyle/>
                    <a:p>
                      <a:pPr algn="just">
                        <a:lnSpc>
                          <a:spcPct val="115000"/>
                        </a:lnSpc>
                        <a:spcAft>
                          <a:spcPts val="800"/>
                        </a:spcAft>
                      </a:pPr>
                      <a:r>
                        <a:rPr lang="el-GR" sz="1200">
                          <a:effectLst/>
                        </a:rPr>
                        <a:t>5</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tc>
                  <a:txBody>
                    <a:bodyPr/>
                    <a:lstStyle/>
                    <a:p>
                      <a:pPr algn="just">
                        <a:lnSpc>
                          <a:spcPct val="115000"/>
                        </a:lnSpc>
                        <a:spcAft>
                          <a:spcPts val="800"/>
                        </a:spcAft>
                      </a:pPr>
                      <a:r>
                        <a:rPr lang="el-GR" sz="1200" dirty="0">
                          <a:effectLst/>
                        </a:rPr>
                        <a:t>Απασχολούμενοι στην παροχή  Υπηρεσιών και στις Πωλήσεις</a:t>
                      </a:r>
                      <a:endParaRPr lang="en-CY" sz="1100" dirty="0">
                        <a:effectLst/>
                      </a:endParaRPr>
                    </a:p>
                    <a:p>
                      <a:pPr algn="just">
                        <a:lnSpc>
                          <a:spcPct val="115000"/>
                        </a:lnSpc>
                        <a:spcAft>
                          <a:spcPts val="800"/>
                        </a:spcAft>
                      </a:pPr>
                      <a:r>
                        <a:rPr lang="el-GR" sz="1200" dirty="0">
                          <a:effectLst/>
                        </a:rPr>
                        <a:t>51 Απασχολούμενοι στην παροχή Προσωπικών Υπηρεσιών</a:t>
                      </a:r>
                      <a:endParaRPr lang="en-CY" sz="1100" dirty="0">
                        <a:effectLst/>
                      </a:endParaRPr>
                    </a:p>
                    <a:p>
                      <a:pPr algn="just">
                        <a:lnSpc>
                          <a:spcPct val="115000"/>
                        </a:lnSpc>
                        <a:spcAft>
                          <a:spcPts val="800"/>
                        </a:spcAft>
                      </a:pPr>
                      <a:r>
                        <a:rPr lang="el-GR" sz="1200" dirty="0">
                          <a:effectLst/>
                        </a:rPr>
                        <a:t>52 Απασχολούμενοι στις Πωλήσεις </a:t>
                      </a:r>
                      <a:endParaRPr lang="en-CY" sz="1100" dirty="0">
                        <a:effectLst/>
                      </a:endParaRPr>
                    </a:p>
                    <a:p>
                      <a:pPr algn="just">
                        <a:lnSpc>
                          <a:spcPct val="115000"/>
                        </a:lnSpc>
                        <a:spcAft>
                          <a:spcPts val="800"/>
                        </a:spcAft>
                      </a:pPr>
                      <a:r>
                        <a:rPr lang="el-GR" sz="1200" dirty="0">
                          <a:effectLst/>
                        </a:rPr>
                        <a:t>53 Απασχολούμενοι στην παροχή Προσωπικής φροντίδας</a:t>
                      </a:r>
                      <a:endParaRPr lang="en-CY" sz="1100" dirty="0">
                        <a:effectLst/>
                      </a:endParaRPr>
                    </a:p>
                    <a:p>
                      <a:pPr algn="just">
                        <a:lnSpc>
                          <a:spcPct val="115000"/>
                        </a:lnSpc>
                        <a:spcAft>
                          <a:spcPts val="800"/>
                        </a:spcAft>
                      </a:pPr>
                      <a:r>
                        <a:rPr lang="el-GR" sz="1200" dirty="0">
                          <a:effectLst/>
                        </a:rPr>
                        <a:t>54 Απασχολούμενοι στην παροχή υπηρεσιών προστασίας</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solidFill>
                      <a:schemeClr val="accent5">
                        <a:lumMod val="20000"/>
                        <a:lumOff val="80000"/>
                      </a:schemeClr>
                    </a:solidFill>
                  </a:tcPr>
                </a:tc>
                <a:extLst>
                  <a:ext uri="{0D108BD9-81ED-4DB2-BD59-A6C34878D82A}">
                    <a16:rowId xmlns:a16="http://schemas.microsoft.com/office/drawing/2014/main" val="767643522"/>
                  </a:ext>
                </a:extLst>
              </a:tr>
              <a:tr h="1803490">
                <a:tc>
                  <a:txBody>
                    <a:bodyPr/>
                    <a:lstStyle/>
                    <a:p>
                      <a:pPr algn="just">
                        <a:lnSpc>
                          <a:spcPct val="115000"/>
                        </a:lnSpc>
                        <a:spcAft>
                          <a:spcPts val="800"/>
                        </a:spcAft>
                      </a:pPr>
                      <a:r>
                        <a:rPr lang="el-GR" sz="1200">
                          <a:effectLst/>
                        </a:rPr>
                        <a:t>6</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tc>
                  <a:txBody>
                    <a:bodyPr/>
                    <a:lstStyle/>
                    <a:p>
                      <a:pPr algn="just">
                        <a:lnSpc>
                          <a:spcPct val="115000"/>
                        </a:lnSpc>
                        <a:spcAft>
                          <a:spcPts val="800"/>
                        </a:spcAft>
                      </a:pPr>
                      <a:r>
                        <a:rPr lang="el-GR" sz="1200" dirty="0">
                          <a:effectLst/>
                        </a:rPr>
                        <a:t>Ειδικευμένοι Γεωργοί ,Κτηνοτρόφοι ,Δασοκόμοι και Αλιείς </a:t>
                      </a:r>
                      <a:endParaRPr lang="en-CY" sz="1100" dirty="0">
                        <a:effectLst/>
                      </a:endParaRPr>
                    </a:p>
                    <a:p>
                      <a:pPr algn="just">
                        <a:lnSpc>
                          <a:spcPct val="115000"/>
                        </a:lnSpc>
                        <a:spcAft>
                          <a:spcPts val="800"/>
                        </a:spcAft>
                      </a:pPr>
                      <a:r>
                        <a:rPr lang="el-GR" sz="1200" dirty="0">
                          <a:effectLst/>
                        </a:rPr>
                        <a:t>61 Ειδικευμένοι Γεωργοί και Κτηνοτρόφοι</a:t>
                      </a:r>
                      <a:endParaRPr lang="en-CY" sz="1100" dirty="0">
                        <a:effectLst/>
                      </a:endParaRPr>
                    </a:p>
                    <a:p>
                      <a:pPr algn="just">
                        <a:lnSpc>
                          <a:spcPct val="115000"/>
                        </a:lnSpc>
                        <a:spcAft>
                          <a:spcPts val="800"/>
                        </a:spcAft>
                      </a:pPr>
                      <a:r>
                        <a:rPr lang="el-GR" sz="1200" dirty="0">
                          <a:effectLst/>
                        </a:rPr>
                        <a:t>62 Ειδικευμένοι Δασών, Αλιείας και Κυνηγοί</a:t>
                      </a:r>
                      <a:endParaRPr lang="en-CY" sz="1100" dirty="0">
                        <a:effectLst/>
                      </a:endParaRPr>
                    </a:p>
                    <a:p>
                      <a:pPr algn="just">
                        <a:lnSpc>
                          <a:spcPct val="115000"/>
                        </a:lnSpc>
                        <a:spcAft>
                          <a:spcPts val="800"/>
                        </a:spcAft>
                      </a:pPr>
                      <a:r>
                        <a:rPr lang="el-GR" sz="1200" dirty="0">
                          <a:effectLst/>
                        </a:rPr>
                        <a:t>63 Γεωργοί, Κτηνοτρόφοι, Ψαράδες, Κυνηγοί και Συλλέκτες Φυτικών Προϊόντων, για ιδία κατανάλωση</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solidFill>
                      <a:schemeClr val="accent1">
                        <a:lumMod val="40000"/>
                        <a:lumOff val="60000"/>
                      </a:schemeClr>
                    </a:solidFill>
                  </a:tcPr>
                </a:tc>
                <a:extLst>
                  <a:ext uri="{0D108BD9-81ED-4DB2-BD59-A6C34878D82A}">
                    <a16:rowId xmlns:a16="http://schemas.microsoft.com/office/drawing/2014/main" val="2743281225"/>
                  </a:ext>
                </a:extLst>
              </a:tr>
            </a:tbl>
          </a:graphicData>
        </a:graphic>
      </p:graphicFrame>
    </p:spTree>
    <p:extLst>
      <p:ext uri="{BB962C8B-B14F-4D97-AF65-F5344CB8AC3E}">
        <p14:creationId xmlns:p14="http://schemas.microsoft.com/office/powerpoint/2010/main" val="401177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C46C7F-B21F-681F-1B99-FDB45BABB26D}"/>
              </a:ext>
            </a:extLst>
          </p:cNvPr>
          <p:cNvGraphicFramePr>
            <a:graphicFrameLocks noGrp="1"/>
          </p:cNvGraphicFramePr>
          <p:nvPr>
            <p:ph idx="1"/>
            <p:extLst>
              <p:ext uri="{D42A27DB-BD31-4B8C-83A1-F6EECF244321}">
                <p14:modId xmlns:p14="http://schemas.microsoft.com/office/powerpoint/2010/main" val="193724775"/>
              </p:ext>
            </p:extLst>
          </p:nvPr>
        </p:nvGraphicFramePr>
        <p:xfrm>
          <a:off x="2734408" y="457200"/>
          <a:ext cx="6550269" cy="6242539"/>
        </p:xfrm>
        <a:graphic>
          <a:graphicData uri="http://schemas.openxmlformats.org/drawingml/2006/table">
            <a:tbl>
              <a:tblPr firstRow="1" firstCol="1" bandRow="1">
                <a:tableStyleId>{5C22544A-7EE6-4342-B048-85BDC9FD1C3A}</a:tableStyleId>
              </a:tblPr>
              <a:tblGrid>
                <a:gridCol w="1433146">
                  <a:extLst>
                    <a:ext uri="{9D8B030D-6E8A-4147-A177-3AD203B41FA5}">
                      <a16:colId xmlns:a16="http://schemas.microsoft.com/office/drawing/2014/main" val="723864133"/>
                    </a:ext>
                  </a:extLst>
                </a:gridCol>
                <a:gridCol w="5117123">
                  <a:extLst>
                    <a:ext uri="{9D8B030D-6E8A-4147-A177-3AD203B41FA5}">
                      <a16:colId xmlns:a16="http://schemas.microsoft.com/office/drawing/2014/main" val="3922849945"/>
                    </a:ext>
                  </a:extLst>
                </a:gridCol>
              </a:tblGrid>
              <a:tr h="2281496">
                <a:tc>
                  <a:txBody>
                    <a:bodyPr/>
                    <a:lstStyle/>
                    <a:p>
                      <a:pPr algn="just">
                        <a:lnSpc>
                          <a:spcPct val="115000"/>
                        </a:lnSpc>
                        <a:spcAft>
                          <a:spcPts val="800"/>
                        </a:spcAft>
                      </a:pPr>
                      <a:r>
                        <a:rPr lang="el-GR" sz="1100">
                          <a:effectLst/>
                        </a:rPr>
                        <a:t>7</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tc>
                  <a:txBody>
                    <a:bodyPr/>
                    <a:lstStyle/>
                    <a:p>
                      <a:pPr algn="just">
                        <a:lnSpc>
                          <a:spcPct val="115000"/>
                        </a:lnSpc>
                        <a:spcAft>
                          <a:spcPts val="800"/>
                        </a:spcAft>
                      </a:pPr>
                      <a:r>
                        <a:rPr lang="el-GR" sz="1100" b="0" dirty="0">
                          <a:solidFill>
                            <a:schemeClr val="tx1"/>
                          </a:solidFill>
                          <a:effectLst/>
                        </a:rPr>
                        <a:t>Ειδικευμένοι Τεχνίτες και Ασκούντες συναφή Επαγγέλματα</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71 Τεχνίτες ανέγερσης και αποπεράτωσης </a:t>
                      </a:r>
                      <a:r>
                        <a:rPr lang="el-GR" sz="1100" b="0" dirty="0" err="1">
                          <a:solidFill>
                            <a:schemeClr val="tx1"/>
                          </a:solidFill>
                          <a:effectLst/>
                        </a:rPr>
                        <a:t>κτιρίων,πλην</a:t>
                      </a:r>
                      <a:r>
                        <a:rPr lang="el-GR" sz="1100" b="0" dirty="0">
                          <a:solidFill>
                            <a:schemeClr val="tx1"/>
                          </a:solidFill>
                          <a:effectLst/>
                        </a:rPr>
                        <a:t> των ηλεκτρολόγων</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72 Τεχνίτες μεταλλικών κατασκευών, μηχανημάτων και ασκούντες συναφή επαγγέλματα</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73  </a:t>
                      </a:r>
                      <a:r>
                        <a:rPr lang="el-GR" sz="1100" b="0" dirty="0" err="1">
                          <a:solidFill>
                            <a:schemeClr val="tx1"/>
                          </a:solidFill>
                          <a:effectLst/>
                        </a:rPr>
                        <a:t>Χρυσοχοί</a:t>
                      </a:r>
                      <a:r>
                        <a:rPr lang="el-GR" sz="1100" b="0" dirty="0">
                          <a:solidFill>
                            <a:schemeClr val="tx1"/>
                          </a:solidFill>
                          <a:effectLst/>
                        </a:rPr>
                        <a:t>, Αγγειοπλάστες, Κεραμοποιοί, Τεχνίτες Χειροτεχνίας, Τυπογράφοι και παρόμοιοι</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74 Τεχνικοί Ηλεκτρολογίας και Ηλεκτρονικής</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75 Τεχνίτες Επεξεργασίας και παραγωγής τροφίμων, επίπλων, ειδών ένδυσης, υποδημάτων, προϊόντων δέρματος και παρόμοιοι</a:t>
                      </a:r>
                      <a:endParaRPr lang="en-CY"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solidFill>
                      <a:schemeClr val="accent1">
                        <a:lumMod val="20000"/>
                        <a:lumOff val="80000"/>
                      </a:schemeClr>
                    </a:solidFill>
                  </a:tcPr>
                </a:tc>
                <a:extLst>
                  <a:ext uri="{0D108BD9-81ED-4DB2-BD59-A6C34878D82A}">
                    <a16:rowId xmlns:a16="http://schemas.microsoft.com/office/drawing/2014/main" val="968306773"/>
                  </a:ext>
                </a:extLst>
              </a:tr>
              <a:tr h="1360725">
                <a:tc>
                  <a:txBody>
                    <a:bodyPr/>
                    <a:lstStyle/>
                    <a:p>
                      <a:pPr algn="just">
                        <a:lnSpc>
                          <a:spcPct val="115000"/>
                        </a:lnSpc>
                        <a:spcAft>
                          <a:spcPts val="800"/>
                        </a:spcAft>
                      </a:pPr>
                      <a:r>
                        <a:rPr lang="el-GR" sz="1100">
                          <a:effectLst/>
                        </a:rPr>
                        <a:t>8</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tc>
                  <a:txBody>
                    <a:bodyPr/>
                    <a:lstStyle/>
                    <a:p>
                      <a:pPr algn="just">
                        <a:lnSpc>
                          <a:spcPct val="115000"/>
                        </a:lnSpc>
                        <a:spcAft>
                          <a:spcPts val="800"/>
                        </a:spcAft>
                      </a:pPr>
                      <a:r>
                        <a:rPr lang="el-GR" sz="1100" dirty="0">
                          <a:effectLst/>
                        </a:rPr>
                        <a:t>Χειριστές Βιομηχανικών Εγκαταστάσεων, Μηχανημάτων και Εξοπλισμού και Συναρμολογητές</a:t>
                      </a:r>
                      <a:endParaRPr lang="en-CY" sz="1100" dirty="0">
                        <a:effectLst/>
                      </a:endParaRPr>
                    </a:p>
                    <a:p>
                      <a:pPr algn="just">
                        <a:lnSpc>
                          <a:spcPct val="115000"/>
                        </a:lnSpc>
                        <a:spcAft>
                          <a:spcPts val="800"/>
                        </a:spcAft>
                      </a:pPr>
                      <a:r>
                        <a:rPr lang="el-GR" sz="1100" dirty="0">
                          <a:effectLst/>
                        </a:rPr>
                        <a:t>81 Χειριστές σταθερών Βιομηχανικών Εγκαταστάσεων και Μηχανημάτων</a:t>
                      </a:r>
                      <a:endParaRPr lang="en-CY" sz="1100" dirty="0">
                        <a:effectLst/>
                      </a:endParaRPr>
                    </a:p>
                    <a:p>
                      <a:pPr algn="just">
                        <a:lnSpc>
                          <a:spcPct val="115000"/>
                        </a:lnSpc>
                        <a:spcAft>
                          <a:spcPts val="800"/>
                        </a:spcAft>
                      </a:pPr>
                      <a:r>
                        <a:rPr lang="el-GR" sz="1100" dirty="0">
                          <a:effectLst/>
                        </a:rPr>
                        <a:t>82 Συναρμολογητές</a:t>
                      </a:r>
                      <a:endParaRPr lang="en-CY" sz="1100" dirty="0">
                        <a:effectLst/>
                      </a:endParaRPr>
                    </a:p>
                    <a:p>
                      <a:pPr algn="just">
                        <a:lnSpc>
                          <a:spcPct val="115000"/>
                        </a:lnSpc>
                        <a:spcAft>
                          <a:spcPts val="800"/>
                        </a:spcAft>
                      </a:pPr>
                      <a:r>
                        <a:rPr lang="el-GR" sz="1100" dirty="0">
                          <a:effectLst/>
                        </a:rPr>
                        <a:t>83 Οδηγοί Μεταφορικών μέσων και Χειριστές κινητού εξοπλισμού</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solidFill>
                      <a:schemeClr val="accent1">
                        <a:lumMod val="40000"/>
                        <a:lumOff val="60000"/>
                      </a:schemeClr>
                    </a:solidFill>
                  </a:tcPr>
                </a:tc>
                <a:extLst>
                  <a:ext uri="{0D108BD9-81ED-4DB2-BD59-A6C34878D82A}">
                    <a16:rowId xmlns:a16="http://schemas.microsoft.com/office/drawing/2014/main" val="715220935"/>
                  </a:ext>
                </a:extLst>
              </a:tr>
              <a:tr h="2600318">
                <a:tc>
                  <a:txBody>
                    <a:bodyPr/>
                    <a:lstStyle/>
                    <a:p>
                      <a:pPr algn="just">
                        <a:lnSpc>
                          <a:spcPct val="115000"/>
                        </a:lnSpc>
                        <a:spcAft>
                          <a:spcPts val="800"/>
                        </a:spcAft>
                      </a:pPr>
                      <a:r>
                        <a:rPr lang="el-GR" sz="1100">
                          <a:effectLst/>
                        </a:rPr>
                        <a:t>9</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tc>
                  <a:txBody>
                    <a:bodyPr/>
                    <a:lstStyle/>
                    <a:p>
                      <a:pPr algn="just">
                        <a:lnSpc>
                          <a:spcPct val="115000"/>
                        </a:lnSpc>
                        <a:spcAft>
                          <a:spcPts val="800"/>
                        </a:spcAft>
                      </a:pPr>
                      <a:r>
                        <a:rPr lang="el-GR" sz="1100" dirty="0">
                          <a:effectLst/>
                        </a:rPr>
                        <a:t>Ανειδίκευτοι εργάτες Χειρ</a:t>
                      </a:r>
                      <a:r>
                        <a:rPr lang="en-GB" sz="1100" dirty="0">
                          <a:effectLst/>
                        </a:rPr>
                        <a:t>o</a:t>
                      </a:r>
                      <a:r>
                        <a:rPr lang="el-GR" sz="1100" dirty="0">
                          <a:effectLst/>
                        </a:rPr>
                        <a:t>νάκτες και Μικροεπαγγελματίες Καθαριστές και Βοηθοί</a:t>
                      </a:r>
                      <a:endParaRPr lang="en-CY" sz="1100" dirty="0">
                        <a:effectLst/>
                      </a:endParaRPr>
                    </a:p>
                    <a:p>
                      <a:pPr algn="just">
                        <a:lnSpc>
                          <a:spcPct val="115000"/>
                        </a:lnSpc>
                        <a:spcAft>
                          <a:spcPts val="800"/>
                        </a:spcAft>
                      </a:pPr>
                      <a:r>
                        <a:rPr lang="el-GR" sz="1100" dirty="0">
                          <a:effectLst/>
                        </a:rPr>
                        <a:t>91 Καθαριστές και Βοηθοί</a:t>
                      </a:r>
                      <a:endParaRPr lang="en-CY" sz="1100" dirty="0">
                        <a:effectLst/>
                      </a:endParaRPr>
                    </a:p>
                    <a:p>
                      <a:pPr algn="just">
                        <a:lnSpc>
                          <a:spcPct val="115000"/>
                        </a:lnSpc>
                        <a:spcAft>
                          <a:spcPts val="800"/>
                        </a:spcAft>
                      </a:pPr>
                      <a:r>
                        <a:rPr lang="el-GR" sz="1100" dirty="0">
                          <a:effectLst/>
                        </a:rPr>
                        <a:t>92 Ανειδίκευτοι Εργάτες Γεωργίας, Δασών και Αλιείας</a:t>
                      </a:r>
                      <a:endParaRPr lang="en-CY" sz="1100" dirty="0">
                        <a:effectLst/>
                      </a:endParaRPr>
                    </a:p>
                    <a:p>
                      <a:pPr algn="just">
                        <a:lnSpc>
                          <a:spcPct val="115000"/>
                        </a:lnSpc>
                        <a:spcAft>
                          <a:spcPts val="800"/>
                        </a:spcAft>
                      </a:pPr>
                      <a:r>
                        <a:rPr lang="el-GR" sz="1100" dirty="0">
                          <a:effectLst/>
                        </a:rPr>
                        <a:t>93 Ανειδίκευτοι Εργάτες Ορυχείων, Κατασκευών, Μεταποίησης και Μεταφορών</a:t>
                      </a:r>
                      <a:endParaRPr lang="en-CY" sz="1100" dirty="0">
                        <a:effectLst/>
                      </a:endParaRPr>
                    </a:p>
                    <a:p>
                      <a:pPr algn="just">
                        <a:lnSpc>
                          <a:spcPct val="115000"/>
                        </a:lnSpc>
                        <a:spcAft>
                          <a:spcPts val="800"/>
                        </a:spcAft>
                      </a:pPr>
                      <a:r>
                        <a:rPr lang="el-GR" sz="1100" dirty="0">
                          <a:effectLst/>
                        </a:rPr>
                        <a:t>94 Βοηθοί Μάγειρα</a:t>
                      </a:r>
                      <a:endParaRPr lang="en-CY" sz="1100" dirty="0">
                        <a:effectLst/>
                      </a:endParaRPr>
                    </a:p>
                    <a:p>
                      <a:pPr algn="just">
                        <a:lnSpc>
                          <a:spcPct val="115000"/>
                        </a:lnSpc>
                        <a:spcAft>
                          <a:spcPts val="800"/>
                        </a:spcAft>
                      </a:pPr>
                      <a:r>
                        <a:rPr lang="el-GR" sz="1100" dirty="0">
                          <a:effectLst/>
                        </a:rPr>
                        <a:t>95 Πλανόδιοι Πωλητές και </a:t>
                      </a:r>
                      <a:r>
                        <a:rPr lang="el-GR" sz="1100" dirty="0" err="1">
                          <a:effectLst/>
                        </a:rPr>
                        <a:t>Παροχείς</a:t>
                      </a:r>
                      <a:r>
                        <a:rPr lang="el-GR" sz="1100" dirty="0">
                          <a:effectLst/>
                        </a:rPr>
                        <a:t> Υπηρεσιών και ασκούντες συναφή επαγγέλματα</a:t>
                      </a:r>
                      <a:endParaRPr lang="en-CY" sz="1100" dirty="0">
                        <a:effectLst/>
                      </a:endParaRPr>
                    </a:p>
                    <a:p>
                      <a:pPr algn="just">
                        <a:lnSpc>
                          <a:spcPct val="115000"/>
                        </a:lnSpc>
                        <a:spcAft>
                          <a:spcPts val="800"/>
                        </a:spcAft>
                      </a:pPr>
                      <a:r>
                        <a:rPr lang="el-GR" sz="1100" dirty="0">
                          <a:effectLst/>
                        </a:rPr>
                        <a:t>96 Εργάτες αποκομιδής απορριμμάτων και λοιποί ανειδίκευτοι εργάτες </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solidFill>
                      <a:schemeClr val="accent1">
                        <a:lumMod val="20000"/>
                        <a:lumOff val="80000"/>
                      </a:schemeClr>
                    </a:solidFill>
                  </a:tcPr>
                </a:tc>
                <a:extLst>
                  <a:ext uri="{0D108BD9-81ED-4DB2-BD59-A6C34878D82A}">
                    <a16:rowId xmlns:a16="http://schemas.microsoft.com/office/drawing/2014/main" val="3664776114"/>
                  </a:ext>
                </a:extLst>
              </a:tr>
            </a:tbl>
          </a:graphicData>
        </a:graphic>
      </p:graphicFrame>
    </p:spTree>
    <p:extLst>
      <p:ext uri="{BB962C8B-B14F-4D97-AF65-F5344CB8AC3E}">
        <p14:creationId xmlns:p14="http://schemas.microsoft.com/office/powerpoint/2010/main" val="382766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Α΄ </a:t>
            </a:r>
            <a:br>
              <a:rPr lang="el-GR" dirty="0"/>
            </a:br>
            <a:r>
              <a:rPr lang="el-GR" dirty="0"/>
              <a:t/>
            </a:r>
            <a:br>
              <a:rPr lang="el-GR" dirty="0"/>
            </a:br>
            <a:r>
              <a:rPr lang="el-GR" dirty="0"/>
              <a:t>ΑΥΤΟΓΝΩΣΙΑ - ΕΝΑ ΤΑΞΙΔΙ ΖΩΗΣ</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normAutofit fontScale="77500" lnSpcReduction="20000"/>
          </a:bodyPr>
          <a:lstStyle/>
          <a:p>
            <a:endParaRPr lang="el-GR" dirty="0">
              <a:solidFill>
                <a:schemeClr val="accent6"/>
              </a:solidFill>
            </a:endParaRPr>
          </a:p>
          <a:p>
            <a:r>
              <a:rPr lang="el-GR" dirty="0">
                <a:solidFill>
                  <a:schemeClr val="accent6"/>
                </a:solidFill>
              </a:rPr>
              <a:t>ΕΝΟΤΗΤΑ 1</a:t>
            </a:r>
            <a:r>
              <a:rPr lang="el-GR" baseline="30000" dirty="0">
                <a:solidFill>
                  <a:schemeClr val="accent6"/>
                </a:solidFill>
              </a:rPr>
              <a:t>Η</a:t>
            </a:r>
            <a:r>
              <a:rPr lang="el-GR" dirty="0">
                <a:solidFill>
                  <a:schemeClr val="accent6"/>
                </a:solidFill>
              </a:rPr>
              <a:t> </a:t>
            </a:r>
          </a:p>
          <a:p>
            <a:r>
              <a:rPr lang="el-GR" dirty="0">
                <a:solidFill>
                  <a:schemeClr val="accent6"/>
                </a:solidFill>
              </a:rPr>
              <a:t>ΔΙΕΡΕΥΝΗΣΗ  ΠΟΛΛΑΠΛΟΤΗΤΑΣ   ΕΑΥΤΟΥ</a:t>
            </a:r>
          </a:p>
          <a:p>
            <a:endParaRPr lang="el-GR" dirty="0">
              <a:solidFill>
                <a:schemeClr val="accent6"/>
              </a:solidFill>
            </a:endParaRPr>
          </a:p>
          <a:p>
            <a:r>
              <a:rPr lang="el-GR" dirty="0">
                <a:solidFill>
                  <a:schemeClr val="accent6"/>
                </a:solidFill>
              </a:rPr>
              <a:t>Η ΤΥΠΟΛΟΓΙΚΗ   ΘΕΩΡΙΑ  ΤΟΥ </a:t>
            </a:r>
            <a:r>
              <a:rPr lang="en-GB" dirty="0">
                <a:solidFill>
                  <a:schemeClr val="accent6"/>
                </a:solidFill>
              </a:rPr>
              <a:t>JOHN  HOLLAND</a:t>
            </a:r>
            <a:endParaRPr lang="el-GR" dirty="0">
              <a:solidFill>
                <a:schemeClr val="accent6"/>
              </a:solidFill>
            </a:endParaRPr>
          </a:p>
        </p:txBody>
      </p:sp>
    </p:spTree>
    <p:extLst>
      <p:ext uri="{BB962C8B-B14F-4D97-AF65-F5344CB8AC3E}">
        <p14:creationId xmlns:p14="http://schemas.microsoft.com/office/powerpoint/2010/main" val="372946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Β΄</a:t>
            </a:r>
            <a:br>
              <a:rPr lang="el-GR" dirty="0"/>
            </a:br>
            <a:r>
              <a:rPr lang="el-GR" dirty="0"/>
              <a:t/>
            </a:r>
            <a:br>
              <a:rPr lang="el-GR" dirty="0"/>
            </a:br>
            <a:r>
              <a:rPr lang="el-GR" dirty="0"/>
              <a:t>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normAutofit lnSpcReduction="10000"/>
          </a:bodyPr>
          <a:lstStyle/>
          <a:p>
            <a:endParaRPr lang="el-GR" dirty="0">
              <a:solidFill>
                <a:schemeClr val="accent6"/>
              </a:solidFill>
            </a:endParaRPr>
          </a:p>
          <a:p>
            <a:r>
              <a:rPr lang="el-GR" dirty="0">
                <a:solidFill>
                  <a:schemeClr val="accent6"/>
                </a:solidFill>
              </a:rPr>
              <a:t>ΕΝΟΤΗΤΑ 3</a:t>
            </a:r>
            <a:r>
              <a:rPr lang="el-GR" baseline="30000" dirty="0">
                <a:solidFill>
                  <a:schemeClr val="accent6"/>
                </a:solidFill>
              </a:rPr>
              <a:t>Η</a:t>
            </a:r>
            <a:r>
              <a:rPr lang="el-GR" dirty="0">
                <a:solidFill>
                  <a:schemeClr val="accent6"/>
                </a:solidFill>
              </a:rPr>
              <a:t> </a:t>
            </a:r>
          </a:p>
          <a:p>
            <a:r>
              <a:rPr lang="el-GR"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ΒΑΘΜΙΔΕΣ  ΕΚΠΑΙΔΕΥΣΗΣ– ΠΡΟΣΒΑΣΗ ΣΤΗΝ ΤΡΙΤΟΒΑΘΜΙΑ ΕΚΠΑΙΔΕΥΣΗ – ΑΓΟΡΑ ΕΡΓΑΣΙΑΣ</a:t>
            </a:r>
            <a:endParaRPr lang="el-GR" dirty="0">
              <a:solidFill>
                <a:schemeClr val="accent6"/>
              </a:solidFill>
            </a:endParaRPr>
          </a:p>
        </p:txBody>
      </p:sp>
    </p:spTree>
    <p:extLst>
      <p:ext uri="{BB962C8B-B14F-4D97-AF65-F5344CB8AC3E}">
        <p14:creationId xmlns:p14="http://schemas.microsoft.com/office/powerpoint/2010/main" val="380036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25" y="422852"/>
            <a:ext cx="10237150" cy="822740"/>
          </a:xfrm>
        </p:spPr>
        <p:txBody>
          <a:bodyPr>
            <a:normAutofit/>
          </a:bodyPr>
          <a:lstStyle/>
          <a:p>
            <a:pPr algn="ctr"/>
            <a:r>
              <a:rPr lang="el-GR" sz="3200" dirty="0">
                <a:latin typeface="+mn-lt"/>
              </a:rPr>
              <a:t>ΒΑΘΜΙΔΕΣ ΕΚΠΑΙΔΕΥΣΗΣ ΚΑΙ ΕΙΔΟΣ/ΤΡΟΠΟΣ ΠΡΟΣΒΑΣΗΣ</a:t>
            </a:r>
            <a:endParaRPr lang="en-US" sz="3200" dirty="0">
              <a:latin typeface="+mn-lt"/>
            </a:endParaRPr>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559398" y="2484999"/>
            <a:ext cx="1139835" cy="9984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2"/>
                </a:solidFill>
                <a:effectLst>
                  <a:outerShdw blurRad="38100" dist="38100" dir="2700000" algn="tl">
                    <a:srgbClr val="000000">
                      <a:alpha val="43137"/>
                    </a:srgbClr>
                  </a:outerShdw>
                </a:effectLst>
              </a:rPr>
              <a:t>Γυμνάσιο, 3 χρόνια </a:t>
            </a:r>
            <a:r>
              <a:rPr lang="en-US" sz="1100" b="1" dirty="0">
                <a:solidFill>
                  <a:schemeClr val="bg2"/>
                </a:solidFill>
                <a:effectLst>
                  <a:outerShdw blurRad="38100" dist="38100" dir="2700000" algn="tl">
                    <a:srgbClr val="000000">
                      <a:alpha val="43137"/>
                    </a:srgbClr>
                  </a:outerShdw>
                </a:effectLst>
              </a:rPr>
              <a:t>(</a:t>
            </a:r>
            <a:r>
              <a:rPr lang="el-GR" sz="1100" b="1" dirty="0">
                <a:solidFill>
                  <a:schemeClr val="bg2"/>
                </a:solidFill>
                <a:effectLst>
                  <a:outerShdw blurRad="38100" dist="38100" dir="2700000" algn="tl">
                    <a:srgbClr val="000000">
                      <a:alpha val="43137"/>
                    </a:srgbClr>
                  </a:outerShdw>
                </a:effectLst>
              </a:rPr>
              <a:t>Απολυτήριο</a:t>
            </a:r>
            <a:r>
              <a:rPr lang="en-US" sz="1100" b="1" dirty="0">
                <a:solidFill>
                  <a:schemeClr val="bg2"/>
                </a:solidFill>
                <a:effectLst>
                  <a:outerShdw blurRad="38100" dist="38100" dir="2700000" algn="tl">
                    <a:srgbClr val="000000">
                      <a:alpha val="43137"/>
                    </a:srgbClr>
                  </a:outerShdw>
                </a:effectLst>
              </a:rPr>
              <a:t>)</a:t>
            </a:r>
            <a:endParaRPr lang="en-US" sz="1100" dirty="0">
              <a:solidFill>
                <a:schemeClr val="bg2"/>
              </a:solidFill>
            </a:endParaRPr>
          </a:p>
        </p:txBody>
      </p:sp>
      <p:sp>
        <p:nvSpPr>
          <p:cNvPr id="34" name="Rectangle 33"/>
          <p:cNvSpPr/>
          <p:nvPr/>
        </p:nvSpPr>
        <p:spPr>
          <a:xfrm>
            <a:off x="2469734" y="1543050"/>
            <a:ext cx="1435514" cy="9419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effectLst>
                  <a:outerShdw blurRad="38100" dist="38100" dir="2700000" algn="tl">
                    <a:srgbClr val="000000">
                      <a:alpha val="43137"/>
                    </a:srgbClr>
                  </a:outerShdw>
                </a:effectLst>
              </a:rPr>
              <a:t>Δευτεροβάθμια Γενική Εκπαίδευση, Λύκειο, 3 χρόνια, Απολυτήριο</a:t>
            </a:r>
            <a:endParaRPr lang="en-US" sz="1100" b="1" dirty="0">
              <a:effectLst>
                <a:outerShdw blurRad="38100" dist="38100" dir="2700000" algn="tl">
                  <a:srgbClr val="000000">
                    <a:alpha val="43137"/>
                  </a:srgbClr>
                </a:outerShdw>
              </a:effectLst>
            </a:endParaRPr>
          </a:p>
        </p:txBody>
      </p:sp>
      <p:sp>
        <p:nvSpPr>
          <p:cNvPr id="35" name="Rectangle 34"/>
          <p:cNvSpPr/>
          <p:nvPr/>
        </p:nvSpPr>
        <p:spPr>
          <a:xfrm>
            <a:off x="2450150" y="2714625"/>
            <a:ext cx="1455099" cy="9902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effectLst>
                  <a:outerShdw blurRad="38100" dist="38100" dir="2700000" algn="tl">
                    <a:srgbClr val="000000">
                      <a:alpha val="43137"/>
                    </a:srgbClr>
                  </a:outerShdw>
                </a:effectLst>
              </a:rPr>
              <a:t>Δευτεροβάθμια Τεχνική και Επαγγελματική</a:t>
            </a:r>
          </a:p>
          <a:p>
            <a:pPr algn="ctr"/>
            <a:r>
              <a:rPr lang="el-GR" sz="1100" b="1" dirty="0">
                <a:effectLst>
                  <a:outerShdw blurRad="38100" dist="38100" dir="2700000" algn="tl">
                    <a:srgbClr val="000000">
                      <a:alpha val="43137"/>
                    </a:srgbClr>
                  </a:outerShdw>
                </a:effectLst>
              </a:rPr>
              <a:t>Εκπαίδευση,</a:t>
            </a:r>
          </a:p>
          <a:p>
            <a:pPr algn="ctr"/>
            <a:r>
              <a:rPr lang="el-GR" sz="1100" b="1" dirty="0">
                <a:effectLst>
                  <a:outerShdw blurRad="38100" dist="38100" dir="2700000" algn="tl">
                    <a:srgbClr val="000000">
                      <a:alpha val="43137"/>
                    </a:srgbClr>
                  </a:outerShdw>
                </a:effectLst>
              </a:rPr>
              <a:t>ΤΕΣΕΚ, 3 χρόνια, Απολυτήριο </a:t>
            </a:r>
            <a:endParaRPr lang="en-US" sz="1100" b="1" dirty="0">
              <a:effectLst>
                <a:outerShdw blurRad="38100" dist="38100" dir="2700000" algn="tl">
                  <a:srgbClr val="000000">
                    <a:alpha val="43137"/>
                  </a:srgbClr>
                </a:outerShdw>
              </a:effectLst>
            </a:endParaRPr>
          </a:p>
        </p:txBody>
      </p:sp>
      <p:sp>
        <p:nvSpPr>
          <p:cNvPr id="48" name="Rectangle 47"/>
          <p:cNvSpPr/>
          <p:nvPr/>
        </p:nvSpPr>
        <p:spPr>
          <a:xfrm>
            <a:off x="5519158" y="1420444"/>
            <a:ext cx="4558291" cy="163708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effectLst>
                  <a:outerShdw blurRad="38100" dist="38100" dir="2700000" algn="tl">
                    <a:srgbClr val="000000">
                      <a:alpha val="43137"/>
                    </a:srgbClr>
                  </a:outerShdw>
                </a:effectLst>
              </a:rPr>
              <a:t>I) </a:t>
            </a:r>
            <a:r>
              <a:rPr lang="el-GR" sz="1300" b="1" dirty="0">
                <a:effectLst>
                  <a:outerShdw blurRad="38100" dist="38100" dir="2700000" algn="tl">
                    <a:srgbClr val="000000">
                      <a:alpha val="43137"/>
                    </a:srgbClr>
                  </a:outerShdw>
                </a:effectLst>
              </a:rPr>
              <a:t>Δημόσια Τριτοβάθμια </a:t>
            </a:r>
            <a:r>
              <a:rPr lang="en-US" sz="1300" b="1" dirty="0">
                <a:effectLst>
                  <a:outerShdw blurRad="38100" dist="38100" dir="2700000" algn="tl">
                    <a:srgbClr val="000000">
                      <a:alpha val="43137"/>
                    </a:srgbClr>
                  </a:outerShdw>
                </a:effectLst>
              </a:rPr>
              <a:t>(</a:t>
            </a:r>
            <a:r>
              <a:rPr lang="el-GR" sz="1300" b="1" dirty="0">
                <a:effectLst>
                  <a:outerShdw blurRad="38100" dist="38100" dir="2700000" algn="tl">
                    <a:srgbClr val="000000">
                      <a:alpha val="43137"/>
                    </a:srgbClr>
                  </a:outerShdw>
                </a:effectLst>
              </a:rPr>
              <a:t>Ανώτατη και Ανώτερη</a:t>
            </a:r>
            <a:r>
              <a:rPr lang="en-US" sz="1300" b="1" dirty="0">
                <a:effectLst>
                  <a:outerShdw blurRad="38100" dist="38100" dir="2700000" algn="tl">
                    <a:srgbClr val="000000">
                      <a:alpha val="43137"/>
                    </a:srgbClr>
                  </a:outerShdw>
                </a:effectLst>
              </a:rPr>
              <a:t>) </a:t>
            </a:r>
            <a:r>
              <a:rPr lang="el-GR" sz="1300" b="1" dirty="0">
                <a:effectLst>
                  <a:outerShdw blurRad="38100" dist="38100" dir="2700000" algn="tl">
                    <a:srgbClr val="000000">
                      <a:alpha val="43137"/>
                    </a:srgbClr>
                  </a:outerShdw>
                </a:effectLst>
              </a:rPr>
              <a:t>Εκπαίδευση Κύπρου και Ελλάδας </a:t>
            </a:r>
          </a:p>
          <a:p>
            <a:r>
              <a:rPr lang="el-GR" sz="1300" b="1" dirty="0">
                <a:effectLst>
                  <a:outerShdw blurRad="38100" dist="38100" dir="2700000" algn="tl">
                    <a:srgbClr val="000000">
                      <a:alpha val="43137"/>
                    </a:srgbClr>
                  </a:outerShdw>
                </a:effectLst>
              </a:rPr>
              <a:t>Α) Πανεπιστήμια, Πολυτεχνεία, Στρατιωτικές Σχολές, Εκκλησιαστικές Ακαδημίες, ΑΣΤΕ, Α.Σ.ΠΑΙ.Τ.Ε.. </a:t>
            </a:r>
            <a:endParaRPr lang="en-US" sz="1300" b="1" dirty="0">
              <a:effectLst>
                <a:outerShdw blurRad="38100" dist="38100" dir="2700000" algn="tl">
                  <a:srgbClr val="000000">
                    <a:alpha val="43137"/>
                  </a:srgbClr>
                </a:outerShdw>
              </a:effectLst>
            </a:endParaRPr>
          </a:p>
          <a:p>
            <a:r>
              <a:rPr lang="el-GR" sz="1300" b="1" dirty="0">
                <a:effectLst>
                  <a:outerShdw blurRad="38100" dist="38100" dir="2700000" algn="tl">
                    <a:srgbClr val="000000">
                      <a:alpha val="43137"/>
                    </a:srgbClr>
                  </a:outerShdw>
                </a:effectLst>
              </a:rPr>
              <a:t>Πρόσβαση</a:t>
            </a:r>
            <a:r>
              <a:rPr lang="en-US" sz="1300" b="1" dirty="0">
                <a:effectLst>
                  <a:outerShdw blurRad="38100" dist="38100" dir="2700000" algn="tl">
                    <a:srgbClr val="000000">
                      <a:alpha val="43137"/>
                    </a:srgbClr>
                  </a:outerShdw>
                </a:effectLst>
              </a:rPr>
              <a:t>: </a:t>
            </a:r>
            <a:r>
              <a:rPr lang="el-GR" sz="1300" b="1" dirty="0">
                <a:effectLst>
                  <a:outerShdw blurRad="38100" dist="38100" dir="2700000" algn="tl">
                    <a:srgbClr val="000000">
                      <a:alpha val="43137"/>
                    </a:srgbClr>
                  </a:outerShdw>
                </a:effectLst>
              </a:rPr>
              <a:t>Παγκύπριες Εξετάσεις</a:t>
            </a:r>
          </a:p>
          <a:p>
            <a:r>
              <a:rPr lang="el-GR" sz="1300" b="1" dirty="0">
                <a:effectLst>
                  <a:outerShdw blurRad="38100" dist="38100" dir="2700000" algn="tl">
                    <a:srgbClr val="000000">
                      <a:alpha val="43137"/>
                    </a:srgbClr>
                  </a:outerShdw>
                </a:effectLst>
              </a:rPr>
              <a:t>Β) Τμήματα Καλών Τεχνών Κύπρου και Ελλάδας</a:t>
            </a:r>
          </a:p>
          <a:p>
            <a:r>
              <a:rPr lang="el-GR" sz="1300" b="1" dirty="0">
                <a:effectLst>
                  <a:outerShdw blurRad="38100" dist="38100" dir="2700000" algn="tl">
                    <a:srgbClr val="000000">
                      <a:alpha val="43137"/>
                    </a:srgbClr>
                  </a:outerShdw>
                </a:effectLst>
              </a:rPr>
              <a:t>&amp; Δραματικές Σχολές Ελλάδας</a:t>
            </a:r>
          </a:p>
          <a:p>
            <a:r>
              <a:rPr lang="el-GR" sz="1300" b="1" dirty="0">
                <a:effectLst>
                  <a:outerShdw blurRad="38100" dist="38100" dir="2700000" algn="tl">
                    <a:srgbClr val="000000">
                      <a:alpha val="43137"/>
                    </a:srgbClr>
                  </a:outerShdw>
                </a:effectLst>
              </a:rPr>
              <a:t>Πρόσβαση</a:t>
            </a:r>
            <a:r>
              <a:rPr lang="en-US" sz="1300" b="1" dirty="0">
                <a:effectLst>
                  <a:outerShdw blurRad="38100" dist="38100" dir="2700000" algn="tl">
                    <a:srgbClr val="000000">
                      <a:alpha val="43137"/>
                    </a:srgbClr>
                  </a:outerShdw>
                </a:effectLst>
              </a:rPr>
              <a:t>:</a:t>
            </a:r>
            <a:r>
              <a:rPr lang="el-GR" sz="1300" b="1" dirty="0">
                <a:effectLst>
                  <a:outerShdw blurRad="38100" dist="38100" dir="2700000" algn="tl">
                    <a:srgbClr val="000000">
                      <a:alpha val="43137"/>
                    </a:srgbClr>
                  </a:outerShdw>
                </a:effectLst>
              </a:rPr>
              <a:t> </a:t>
            </a:r>
            <a:r>
              <a:rPr lang="en-GB" sz="1300" b="1" dirty="0">
                <a:effectLst>
                  <a:outerShdw blurRad="38100" dist="38100" dir="2700000" algn="tl">
                    <a:srgbClr val="000000">
                      <a:alpha val="43137"/>
                    </a:srgbClr>
                  </a:outerShdw>
                </a:effectLst>
              </a:rPr>
              <a:t>E</a:t>
            </a:r>
            <a:r>
              <a:rPr lang="el-GR" sz="1300" b="1" dirty="0">
                <a:effectLst>
                  <a:outerShdw blurRad="38100" dist="38100" dir="2700000" algn="tl">
                    <a:srgbClr val="000000">
                      <a:alpha val="43137"/>
                    </a:srgbClr>
                  </a:outerShdw>
                </a:effectLst>
              </a:rPr>
              <a:t>ιδικές Εξετάσεις</a:t>
            </a:r>
          </a:p>
        </p:txBody>
      </p:sp>
      <p:cxnSp>
        <p:nvCxnSpPr>
          <p:cNvPr id="53" name="Straight Connector 52"/>
          <p:cNvCxnSpPr>
            <a:stCxn id="34" idx="3"/>
          </p:cNvCxnSpPr>
          <p:nvPr/>
        </p:nvCxnSpPr>
        <p:spPr>
          <a:xfrm>
            <a:off x="3905248" y="2014025"/>
            <a:ext cx="1046684" cy="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29766" y="3386620"/>
            <a:ext cx="1122166" cy="27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512186" y="3206812"/>
            <a:ext cx="4565264" cy="13976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100" dirty="0"/>
          </a:p>
          <a:p>
            <a:endParaRPr lang="el-GR" sz="1100" dirty="0"/>
          </a:p>
          <a:p>
            <a:r>
              <a:rPr lang="el-GR" sz="1100" b="1" dirty="0">
                <a:solidFill>
                  <a:schemeClr val="bg2"/>
                </a:solidFill>
                <a:effectLst>
                  <a:outerShdw blurRad="38100" dist="38100" dir="2700000" algn="tl">
                    <a:srgbClr val="000000">
                      <a:alpha val="43137"/>
                    </a:srgbClr>
                  </a:outerShdw>
                </a:effectLst>
              </a:rPr>
              <a:t>Γ</a:t>
            </a:r>
            <a:r>
              <a:rPr lang="el-GR" sz="1200" b="1" dirty="0">
                <a:solidFill>
                  <a:schemeClr val="bg2"/>
                </a:solidFill>
                <a:effectLst>
                  <a:outerShdw blurRad="38100" dist="38100" dir="2700000" algn="tl">
                    <a:srgbClr val="000000">
                      <a:alpha val="43137"/>
                    </a:srgbClr>
                  </a:outerShdw>
                </a:effectLst>
              </a:rPr>
              <a:t>) Αστυνομική Ακαδημία</a:t>
            </a:r>
            <a:r>
              <a:rPr lang="en-US" sz="1200" b="1" dirty="0">
                <a:solidFill>
                  <a:schemeClr val="bg2"/>
                </a:solidFill>
                <a:effectLst>
                  <a:outerShdw blurRad="38100" dist="38100" dir="2700000" algn="tl">
                    <a:srgbClr val="000000">
                      <a:alpha val="43137"/>
                    </a:srgbClr>
                  </a:outerShdw>
                </a:effectLst>
              </a:rPr>
              <a:t>, </a:t>
            </a:r>
            <a:r>
              <a:rPr lang="el-GR" sz="1200" b="1" dirty="0">
                <a:solidFill>
                  <a:schemeClr val="bg2"/>
                </a:solidFill>
                <a:effectLst>
                  <a:outerShdw blurRad="38100" dist="38100" dir="2700000" algn="tl">
                    <a:srgbClr val="000000">
                      <a:alpha val="43137"/>
                    </a:srgbClr>
                  </a:outerShdw>
                </a:effectLst>
              </a:rPr>
              <a:t>Πρόσβαση</a:t>
            </a:r>
            <a:r>
              <a:rPr lang="en-US" sz="1200" b="1" dirty="0">
                <a:solidFill>
                  <a:schemeClr val="bg2"/>
                </a:solidFill>
                <a:effectLst>
                  <a:outerShdw blurRad="38100" dist="38100" dir="2700000" algn="tl">
                    <a:srgbClr val="000000">
                      <a:alpha val="43137"/>
                    </a:srgbClr>
                  </a:outerShdw>
                </a:effectLst>
              </a:rPr>
              <a:t>: E</a:t>
            </a:r>
            <a:r>
              <a:rPr lang="el-GR" sz="1200" b="1" dirty="0">
                <a:solidFill>
                  <a:schemeClr val="bg2"/>
                </a:solidFill>
                <a:effectLst>
                  <a:outerShdw blurRad="38100" dist="38100" dir="2700000" algn="tl">
                    <a:srgbClr val="000000">
                      <a:alpha val="43137"/>
                    </a:srgbClr>
                  </a:outerShdw>
                </a:effectLst>
              </a:rPr>
              <a:t>ιδικές </a:t>
            </a:r>
            <a:r>
              <a:rPr lang="en-US" sz="1200" b="1" dirty="0">
                <a:solidFill>
                  <a:schemeClr val="bg2"/>
                </a:solidFill>
                <a:effectLst>
                  <a:outerShdw blurRad="38100" dist="38100" dir="2700000" algn="tl">
                    <a:srgbClr val="000000">
                      <a:alpha val="43137"/>
                    </a:srgbClr>
                  </a:outerShdw>
                </a:effectLst>
              </a:rPr>
              <a:t>E</a:t>
            </a:r>
            <a:r>
              <a:rPr lang="el-GR" sz="1200" b="1" dirty="0" err="1">
                <a:solidFill>
                  <a:schemeClr val="bg2"/>
                </a:solidFill>
                <a:effectLst>
                  <a:outerShdw blurRad="38100" dist="38100" dir="2700000" algn="tl">
                    <a:srgbClr val="000000">
                      <a:alpha val="43137"/>
                    </a:srgbClr>
                  </a:outerShdw>
                </a:effectLst>
              </a:rPr>
              <a:t>ξετάσεις</a:t>
            </a:r>
            <a:endParaRPr lang="el-GR" sz="1200" b="1" dirty="0">
              <a:solidFill>
                <a:schemeClr val="bg2"/>
              </a:solidFill>
              <a:effectLst>
                <a:outerShdw blurRad="38100" dist="38100" dir="2700000" algn="tl">
                  <a:srgbClr val="000000">
                    <a:alpha val="43137"/>
                  </a:srgbClr>
                </a:outerShdw>
              </a:effectLst>
            </a:endParaRPr>
          </a:p>
          <a:p>
            <a:r>
              <a:rPr lang="el-GR" sz="1200" b="1" dirty="0">
                <a:solidFill>
                  <a:schemeClr val="bg2"/>
                </a:solidFill>
                <a:effectLst>
                  <a:outerShdw blurRad="38100" dist="38100" dir="2700000" algn="tl">
                    <a:srgbClr val="000000">
                      <a:alpha val="43137"/>
                    </a:srgbClr>
                  </a:outerShdw>
                </a:effectLst>
              </a:rPr>
              <a:t>Δ) Σχολή Ξεναγών (δεν δέχεται φοιτητές κάθε χρόνο) </a:t>
            </a:r>
            <a:endParaRPr lang="en-US" sz="1200" b="1" dirty="0">
              <a:solidFill>
                <a:schemeClr val="bg2"/>
              </a:solidFill>
              <a:effectLst>
                <a:outerShdw blurRad="38100" dist="38100" dir="2700000" algn="tl">
                  <a:srgbClr val="000000">
                    <a:alpha val="43137"/>
                  </a:srgbClr>
                </a:outerShdw>
              </a:effectLst>
            </a:endParaRPr>
          </a:p>
          <a:p>
            <a:r>
              <a:rPr lang="el-GR" sz="1200" b="1" dirty="0">
                <a:solidFill>
                  <a:schemeClr val="bg2"/>
                </a:solidFill>
                <a:effectLst>
                  <a:outerShdw blurRad="38100" dist="38100" dir="2700000" algn="tl">
                    <a:srgbClr val="000000">
                      <a:alpha val="43137"/>
                    </a:srgbClr>
                  </a:outerShdw>
                </a:effectLst>
              </a:rPr>
              <a:t>Πρόσβαση</a:t>
            </a:r>
            <a:r>
              <a:rPr lang="en-US" sz="1200" b="1" dirty="0">
                <a:solidFill>
                  <a:schemeClr val="bg2"/>
                </a:solidFill>
                <a:effectLst>
                  <a:outerShdw blurRad="38100" dist="38100" dir="2700000" algn="tl">
                    <a:srgbClr val="000000">
                      <a:alpha val="43137"/>
                    </a:srgbClr>
                  </a:outerShdw>
                </a:effectLst>
              </a:rPr>
              <a:t>: E</a:t>
            </a:r>
            <a:r>
              <a:rPr lang="el-GR" sz="1200" b="1" dirty="0">
                <a:solidFill>
                  <a:schemeClr val="bg2"/>
                </a:solidFill>
                <a:effectLst>
                  <a:outerShdw blurRad="38100" dist="38100" dir="2700000" algn="tl">
                    <a:srgbClr val="000000">
                      <a:alpha val="43137"/>
                    </a:srgbClr>
                  </a:outerShdw>
                </a:effectLst>
              </a:rPr>
              <a:t>ιδικές </a:t>
            </a:r>
            <a:r>
              <a:rPr lang="en-US" sz="1200" b="1" dirty="0">
                <a:solidFill>
                  <a:schemeClr val="bg2"/>
                </a:solidFill>
                <a:effectLst>
                  <a:outerShdw blurRad="38100" dist="38100" dir="2700000" algn="tl">
                    <a:srgbClr val="000000">
                      <a:alpha val="43137"/>
                    </a:srgbClr>
                  </a:outerShdw>
                </a:effectLst>
              </a:rPr>
              <a:t>E</a:t>
            </a:r>
            <a:r>
              <a:rPr lang="el-GR" sz="1200" b="1" dirty="0" err="1">
                <a:solidFill>
                  <a:schemeClr val="bg2"/>
                </a:solidFill>
                <a:effectLst>
                  <a:outerShdw blurRad="38100" dist="38100" dir="2700000" algn="tl">
                    <a:srgbClr val="000000">
                      <a:alpha val="43137"/>
                    </a:srgbClr>
                  </a:outerShdw>
                </a:effectLst>
              </a:rPr>
              <a:t>ξετάσεις</a:t>
            </a:r>
            <a:r>
              <a:rPr lang="el-GR" sz="1200" b="1" dirty="0">
                <a:solidFill>
                  <a:schemeClr val="bg2"/>
                </a:solidFill>
                <a:effectLst>
                  <a:outerShdw blurRad="38100" dist="38100" dir="2700000" algn="tl">
                    <a:srgbClr val="000000">
                      <a:alpha val="43137"/>
                    </a:srgbClr>
                  </a:outerShdw>
                </a:effectLst>
              </a:rPr>
              <a:t> </a:t>
            </a:r>
          </a:p>
          <a:p>
            <a:r>
              <a:rPr lang="el-GR" sz="1200" b="1" dirty="0">
                <a:solidFill>
                  <a:schemeClr val="bg2"/>
                </a:solidFill>
                <a:effectLst>
                  <a:outerShdw blurRad="38100" dist="38100" dir="2700000" algn="tl">
                    <a:srgbClr val="000000">
                      <a:alpha val="43137"/>
                    </a:srgbClr>
                  </a:outerShdw>
                </a:effectLst>
              </a:rPr>
              <a:t>Ε) Δασικό Κολέγιο (δεν δέχεται φοιτητές κάθε χρόνο) </a:t>
            </a:r>
            <a:endParaRPr lang="en-US" sz="1200" b="1" dirty="0">
              <a:solidFill>
                <a:schemeClr val="bg2"/>
              </a:solidFill>
              <a:effectLst>
                <a:outerShdw blurRad="38100" dist="38100" dir="2700000" algn="tl">
                  <a:srgbClr val="000000">
                    <a:alpha val="43137"/>
                  </a:srgbClr>
                </a:outerShdw>
              </a:effectLst>
            </a:endParaRPr>
          </a:p>
          <a:p>
            <a:r>
              <a:rPr lang="el-GR" sz="1200" b="1" dirty="0">
                <a:solidFill>
                  <a:schemeClr val="bg2"/>
                </a:solidFill>
                <a:effectLst>
                  <a:outerShdw blurRad="38100" dist="38100" dir="2700000" algn="tl">
                    <a:srgbClr val="000000">
                      <a:alpha val="43137"/>
                    </a:srgbClr>
                  </a:outerShdw>
                </a:effectLst>
              </a:rPr>
              <a:t>Πρόσβαση</a:t>
            </a:r>
            <a:r>
              <a:rPr lang="en-US" sz="1200" b="1" dirty="0">
                <a:solidFill>
                  <a:schemeClr val="bg2"/>
                </a:solidFill>
                <a:effectLst>
                  <a:outerShdw blurRad="38100" dist="38100" dir="2700000" algn="tl">
                    <a:srgbClr val="000000">
                      <a:alpha val="43137"/>
                    </a:srgbClr>
                  </a:outerShdw>
                </a:effectLst>
              </a:rPr>
              <a:t>: E</a:t>
            </a:r>
            <a:r>
              <a:rPr lang="el-GR" sz="1200" b="1" dirty="0">
                <a:solidFill>
                  <a:schemeClr val="bg2"/>
                </a:solidFill>
                <a:effectLst>
                  <a:outerShdw blurRad="38100" dist="38100" dir="2700000" algn="tl">
                    <a:srgbClr val="000000">
                      <a:alpha val="43137"/>
                    </a:srgbClr>
                  </a:outerShdw>
                </a:effectLst>
              </a:rPr>
              <a:t>ιδικές </a:t>
            </a:r>
            <a:r>
              <a:rPr lang="en-US" sz="1200" b="1" dirty="0">
                <a:solidFill>
                  <a:schemeClr val="bg2"/>
                </a:solidFill>
                <a:effectLst>
                  <a:outerShdw blurRad="38100" dist="38100" dir="2700000" algn="tl">
                    <a:srgbClr val="000000">
                      <a:alpha val="43137"/>
                    </a:srgbClr>
                  </a:outerShdw>
                </a:effectLst>
              </a:rPr>
              <a:t>E</a:t>
            </a:r>
            <a:r>
              <a:rPr lang="el-GR" sz="1200" b="1" dirty="0" err="1">
                <a:solidFill>
                  <a:schemeClr val="bg2"/>
                </a:solidFill>
                <a:effectLst>
                  <a:outerShdw blurRad="38100" dist="38100" dir="2700000" algn="tl">
                    <a:srgbClr val="000000">
                      <a:alpha val="43137"/>
                    </a:srgbClr>
                  </a:outerShdw>
                </a:effectLst>
              </a:rPr>
              <a:t>ξετάσεις</a:t>
            </a:r>
            <a:r>
              <a:rPr lang="el-GR" sz="1200" b="1" dirty="0">
                <a:solidFill>
                  <a:schemeClr val="bg2"/>
                </a:solidFill>
                <a:effectLst>
                  <a:outerShdw blurRad="38100" dist="38100" dir="2700000" algn="tl">
                    <a:srgbClr val="000000">
                      <a:alpha val="43137"/>
                    </a:srgbClr>
                  </a:outerShdw>
                </a:effectLst>
              </a:rPr>
              <a:t> </a:t>
            </a:r>
          </a:p>
          <a:p>
            <a:r>
              <a:rPr lang="el-GR" sz="1200" b="1" dirty="0">
                <a:solidFill>
                  <a:schemeClr val="bg2"/>
                </a:solidFill>
                <a:effectLst>
                  <a:outerShdw blurRad="38100" dist="38100" dir="2700000" algn="tl">
                    <a:srgbClr val="000000">
                      <a:alpha val="43137"/>
                    </a:srgbClr>
                  </a:outerShdw>
                </a:effectLst>
              </a:rPr>
              <a:t>ΣΤ) ΜΙΕΕΚ. Πρόσβαση</a:t>
            </a:r>
            <a:r>
              <a:rPr lang="en-US" sz="1200" b="1" dirty="0">
                <a:solidFill>
                  <a:schemeClr val="bg2"/>
                </a:solidFill>
                <a:effectLst>
                  <a:outerShdw blurRad="38100" dist="38100" dir="2700000" algn="tl">
                    <a:srgbClr val="000000">
                      <a:alpha val="43137"/>
                    </a:srgbClr>
                  </a:outerShdw>
                </a:effectLst>
              </a:rPr>
              <a:t>: </a:t>
            </a:r>
            <a:r>
              <a:rPr lang="el-GR" sz="1200" b="1" dirty="0">
                <a:solidFill>
                  <a:schemeClr val="bg2"/>
                </a:solidFill>
                <a:effectLst>
                  <a:outerShdw blurRad="38100" dist="38100" dir="2700000" algn="tl">
                    <a:srgbClr val="000000">
                      <a:alpha val="43137"/>
                    </a:srgbClr>
                  </a:outerShdw>
                </a:effectLst>
              </a:rPr>
              <a:t>συνεξέταση προϋποθέσεων</a:t>
            </a:r>
          </a:p>
          <a:p>
            <a:endParaRPr lang="el-GR" sz="1100" dirty="0"/>
          </a:p>
          <a:p>
            <a:pPr marL="285750" indent="-285750">
              <a:buFont typeface="Arial" panose="020B0604020202020204" pitchFamily="34" charset="0"/>
              <a:buChar char="•"/>
            </a:pPr>
            <a:endParaRPr lang="el-GR" sz="1100" dirty="0"/>
          </a:p>
          <a:p>
            <a:endParaRPr lang="en-US" dirty="0"/>
          </a:p>
        </p:txBody>
      </p:sp>
      <p:sp>
        <p:nvSpPr>
          <p:cNvPr id="74" name="Rectangle 73"/>
          <p:cNvSpPr/>
          <p:nvPr/>
        </p:nvSpPr>
        <p:spPr>
          <a:xfrm>
            <a:off x="5519160" y="4715311"/>
            <a:ext cx="4558289" cy="130846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a:p>
            <a:r>
              <a:rPr lang="en-US" sz="1200" b="1" dirty="0">
                <a:effectLst>
                  <a:outerShdw blurRad="38100" dist="38100" dir="2700000" algn="tl">
                    <a:srgbClr val="000000">
                      <a:alpha val="43137"/>
                    </a:srgbClr>
                  </a:outerShdw>
                </a:effectLst>
              </a:rPr>
              <a:t>II) </a:t>
            </a:r>
            <a:r>
              <a:rPr lang="el-GR" sz="1200" b="1" dirty="0">
                <a:effectLst>
                  <a:outerShdw blurRad="38100" dist="38100" dir="2700000" algn="tl">
                    <a:srgbClr val="000000">
                      <a:alpha val="43137"/>
                    </a:srgbClr>
                  </a:outerShdw>
                </a:effectLst>
              </a:rPr>
              <a:t>Ιδιωτική Τριτοβάθμια </a:t>
            </a:r>
            <a:r>
              <a:rPr lang="en-US" sz="1200" b="1" dirty="0">
                <a:effectLst>
                  <a:outerShdw blurRad="38100" dist="38100" dir="2700000" algn="tl">
                    <a:srgbClr val="000000">
                      <a:alpha val="43137"/>
                    </a:srgbClr>
                  </a:outerShdw>
                </a:effectLst>
              </a:rPr>
              <a:t>(</a:t>
            </a:r>
            <a:r>
              <a:rPr lang="el-GR" sz="1200" b="1" dirty="0">
                <a:effectLst>
                  <a:outerShdw blurRad="38100" dist="38100" dir="2700000" algn="tl">
                    <a:srgbClr val="000000">
                      <a:alpha val="43137"/>
                    </a:srgbClr>
                  </a:outerShdw>
                </a:effectLst>
              </a:rPr>
              <a:t>Ανώτατη και Ανώτερη) Εκπαίδευση Κύπρου και Ελλάδας (Πανεπιστήμια, Κολέγια, άλλες σχολές). </a:t>
            </a:r>
            <a:endParaRPr lang="en-US" sz="1200" b="1" dirty="0">
              <a:effectLst>
                <a:outerShdw blurRad="38100" dist="38100" dir="2700000" algn="tl">
                  <a:srgbClr val="000000">
                    <a:alpha val="43137"/>
                  </a:srgbClr>
                </a:outerShdw>
              </a:effectLst>
            </a:endParaRPr>
          </a:p>
          <a:p>
            <a:r>
              <a:rPr lang="el-GR" sz="1200" b="1" dirty="0">
                <a:effectLst>
                  <a:outerShdw blurRad="38100" dist="38100" dir="2700000" algn="tl">
                    <a:srgbClr val="000000">
                      <a:alpha val="43137"/>
                    </a:srgbClr>
                  </a:outerShdw>
                </a:effectLst>
              </a:rPr>
              <a:t>Πρόσβαση</a:t>
            </a:r>
            <a:r>
              <a:rPr lang="en-US" sz="1200" b="1" dirty="0">
                <a:effectLst>
                  <a:outerShdw blurRad="38100" dist="38100" dir="2700000" algn="tl">
                    <a:srgbClr val="000000">
                      <a:alpha val="43137"/>
                    </a:srgbClr>
                  </a:outerShdw>
                </a:effectLst>
              </a:rPr>
              <a:t>: </a:t>
            </a:r>
            <a:r>
              <a:rPr lang="el-GR" sz="1200" b="1" dirty="0">
                <a:effectLst>
                  <a:outerShdw blurRad="38100" dist="38100" dir="2700000" algn="tl">
                    <a:srgbClr val="000000">
                      <a:alpha val="43137"/>
                    </a:srgbClr>
                  </a:outerShdw>
                </a:effectLst>
              </a:rPr>
              <a:t>Βαθμολογία Απολυτηρίου, πιθανή εξέταση ή/και άλλα προσόντα</a:t>
            </a:r>
            <a:endParaRPr lang="en-US" sz="1200" b="1" dirty="0">
              <a:effectLst>
                <a:outerShdw blurRad="38100" dist="38100" dir="2700000" algn="tl">
                  <a:srgbClr val="000000">
                    <a:alpha val="43137"/>
                  </a:srgbClr>
                </a:outerShdw>
              </a:effectLst>
            </a:endParaRPr>
          </a:p>
          <a:p>
            <a:r>
              <a:rPr lang="el-GR" sz="1200" b="1" dirty="0">
                <a:effectLst>
                  <a:outerShdw blurRad="38100" dist="38100" dir="2700000" algn="tl">
                    <a:srgbClr val="000000">
                      <a:alpha val="43137"/>
                    </a:srgbClr>
                  </a:outerShdw>
                </a:effectLst>
              </a:rPr>
              <a:t>Ιδιωτικές Δραματικές Σχολές Κύπρου</a:t>
            </a:r>
            <a:r>
              <a:rPr lang="en-GB" sz="1200" b="1" dirty="0">
                <a:effectLst>
                  <a:outerShdw blurRad="38100" dist="38100" dir="2700000" algn="tl">
                    <a:srgbClr val="000000">
                      <a:alpha val="43137"/>
                    </a:srgbClr>
                  </a:outerShdw>
                </a:effectLst>
              </a:rPr>
              <a:t> </a:t>
            </a:r>
            <a:r>
              <a:rPr lang="el-GR" sz="1200" b="1" dirty="0">
                <a:effectLst>
                  <a:outerShdw blurRad="38100" dist="38100" dir="2700000" algn="tl">
                    <a:srgbClr val="000000">
                      <a:alpha val="43137"/>
                    </a:srgbClr>
                  </a:outerShdw>
                </a:effectLst>
              </a:rPr>
              <a:t>και Ελλάδας </a:t>
            </a:r>
            <a:endParaRPr lang="en-US" sz="1200" b="1" dirty="0">
              <a:effectLst>
                <a:outerShdw blurRad="38100" dist="38100" dir="2700000" algn="tl">
                  <a:srgbClr val="000000">
                    <a:alpha val="43137"/>
                  </a:srgbClr>
                </a:outerShdw>
              </a:effectLst>
            </a:endParaRPr>
          </a:p>
          <a:p>
            <a:r>
              <a:rPr lang="el-GR" sz="1200" b="1" dirty="0">
                <a:effectLst>
                  <a:outerShdw blurRad="38100" dist="38100" dir="2700000" algn="tl">
                    <a:srgbClr val="000000">
                      <a:alpha val="43137"/>
                    </a:srgbClr>
                  </a:outerShdw>
                </a:effectLst>
              </a:rPr>
              <a:t>Πρόσβαση</a:t>
            </a:r>
            <a:r>
              <a:rPr lang="en-US" sz="1200" b="1" dirty="0">
                <a:effectLst>
                  <a:outerShdw blurRad="38100" dist="38100" dir="2700000" algn="tl">
                    <a:srgbClr val="000000">
                      <a:alpha val="43137"/>
                    </a:srgbClr>
                  </a:outerShdw>
                </a:effectLst>
              </a:rPr>
              <a:t>:</a:t>
            </a:r>
            <a:r>
              <a:rPr lang="el-GR" sz="1200" b="1" dirty="0">
                <a:effectLst>
                  <a:outerShdw blurRad="38100" dist="38100" dir="2700000" algn="tl">
                    <a:srgbClr val="000000">
                      <a:alpha val="43137"/>
                    </a:srgbClr>
                  </a:outerShdw>
                </a:effectLst>
              </a:rPr>
              <a:t> </a:t>
            </a:r>
            <a:r>
              <a:rPr lang="en-GB" sz="1200" b="1" dirty="0">
                <a:effectLst>
                  <a:outerShdw blurRad="38100" dist="38100" dir="2700000" algn="tl">
                    <a:srgbClr val="000000">
                      <a:alpha val="43137"/>
                    </a:srgbClr>
                  </a:outerShdw>
                </a:effectLst>
              </a:rPr>
              <a:t>E</a:t>
            </a:r>
            <a:r>
              <a:rPr lang="el-GR" sz="1200" b="1" dirty="0">
                <a:effectLst>
                  <a:outerShdw blurRad="38100" dist="38100" dir="2700000" algn="tl">
                    <a:srgbClr val="000000">
                      <a:alpha val="43137"/>
                    </a:srgbClr>
                  </a:outerShdw>
                </a:effectLst>
              </a:rPr>
              <a:t>ιδικές </a:t>
            </a:r>
            <a:r>
              <a:rPr lang="en-GB" sz="1200" b="1" dirty="0">
                <a:effectLst>
                  <a:outerShdw blurRad="38100" dist="38100" dir="2700000" algn="tl">
                    <a:srgbClr val="000000">
                      <a:alpha val="43137"/>
                    </a:srgbClr>
                  </a:outerShdw>
                </a:effectLst>
              </a:rPr>
              <a:t>E</a:t>
            </a:r>
            <a:r>
              <a:rPr lang="el-GR" sz="1200" b="1" dirty="0" err="1">
                <a:effectLst>
                  <a:outerShdw blurRad="38100" dist="38100" dir="2700000" algn="tl">
                    <a:srgbClr val="000000">
                      <a:alpha val="43137"/>
                    </a:srgbClr>
                  </a:outerShdw>
                </a:effectLst>
              </a:rPr>
              <a:t>ξετάσεις</a:t>
            </a:r>
            <a:endParaRPr lang="el-GR" sz="1200" b="1" dirty="0">
              <a:effectLst>
                <a:outerShdw blurRad="38100" dist="38100" dir="2700000" algn="tl">
                  <a:srgbClr val="000000">
                    <a:alpha val="43137"/>
                  </a:srgbClr>
                </a:outerShdw>
              </a:effectLst>
            </a:endParaRPr>
          </a:p>
          <a:p>
            <a:pPr algn="ctr"/>
            <a:endParaRPr lang="el-GR" sz="1200" b="1" dirty="0">
              <a:solidFill>
                <a:schemeClr val="bg2"/>
              </a:solidFill>
              <a:effectLst>
                <a:outerShdw blurRad="38100" dist="38100" dir="2700000" algn="tl">
                  <a:srgbClr val="000000">
                    <a:alpha val="43137"/>
                  </a:srgbClr>
                </a:outerShdw>
              </a:effectLst>
            </a:endParaRPr>
          </a:p>
          <a:p>
            <a:pPr algn="ctr"/>
            <a:endParaRPr lang="en-US" dirty="0"/>
          </a:p>
        </p:txBody>
      </p:sp>
      <p:cxnSp>
        <p:nvCxnSpPr>
          <p:cNvPr id="84" name="Straight Connector 83"/>
          <p:cNvCxnSpPr/>
          <p:nvPr/>
        </p:nvCxnSpPr>
        <p:spPr>
          <a:xfrm>
            <a:off x="4951932" y="2014582"/>
            <a:ext cx="21009" cy="23681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41784" y="1985672"/>
            <a:ext cx="10148" cy="2891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4505"/>
            <a:ext cx="1435515" cy="94631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effectLst>
                  <a:outerShdw blurRad="38100" dist="38100" dir="2700000" algn="tl">
                    <a:srgbClr val="000000">
                      <a:alpha val="43137"/>
                    </a:srgbClr>
                  </a:outerShdw>
                </a:effectLst>
              </a:rPr>
              <a:t>Εσπερινά Σχολεία / Εσπερινές Τεχνικές Σχολές, Απολυτήριο</a:t>
            </a:r>
            <a:endParaRPr lang="en-US" sz="1100" b="1" dirty="0">
              <a:effectLst>
                <a:outerShdw blurRad="38100" dist="38100" dir="2700000" algn="tl">
                  <a:srgbClr val="000000">
                    <a:alpha val="43137"/>
                  </a:srgbClr>
                </a:outerShdw>
              </a:effectLst>
            </a:endParaRPr>
          </a:p>
        </p:txBody>
      </p:sp>
      <p:cxnSp>
        <p:nvCxnSpPr>
          <p:cNvPr id="125" name="Straight Arrow Connector 124"/>
          <p:cNvCxnSpPr/>
          <p:nvPr/>
        </p:nvCxnSpPr>
        <p:spPr>
          <a:xfrm flipV="1">
            <a:off x="1743028" y="2324457"/>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3885609" y="4401990"/>
            <a:ext cx="1046684" cy="249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60210" y="1736984"/>
            <a:ext cx="517376" cy="2799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72941" y="3386620"/>
            <a:ext cx="48782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51932" y="4388540"/>
            <a:ext cx="496367" cy="3267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37150" cy="822740"/>
          </a:xfrm>
        </p:spPr>
        <p:txBody>
          <a:bodyPr>
            <a:normAutofit/>
          </a:bodyPr>
          <a:lstStyle/>
          <a:p>
            <a:pPr algn="ctr"/>
            <a:r>
              <a:rPr lang="el-GR" sz="3200" dirty="0">
                <a:latin typeface="+mn-lt"/>
              </a:rPr>
              <a:t>ΒΑΘΜΙΔΕΣ ΕΚΠΑΙΔΕΥΣΗΣ ΚΑΙ ΕΙΔΟΣ/ΤΡΟΠΟΣ ΠΡΟΣΒΑΣΗΣ</a:t>
            </a:r>
            <a:endParaRPr lang="en-US" sz="3200" dirty="0">
              <a:latin typeface="+mn-lt"/>
            </a:endParaRPr>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532843" y="2662836"/>
            <a:ext cx="1221511" cy="8478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2"/>
                </a:solidFill>
                <a:effectLst>
                  <a:outerShdw blurRad="38100" dist="38100" dir="2700000" algn="tl">
                    <a:srgbClr val="000000">
                      <a:alpha val="43137"/>
                    </a:srgbClr>
                  </a:outerShdw>
                </a:effectLst>
              </a:rPr>
              <a:t>Γυμνάσιο, 3 χρόνια (Απολυτήριο)</a:t>
            </a:r>
            <a:endParaRPr lang="en-US" sz="1100" b="1" dirty="0">
              <a:solidFill>
                <a:schemeClr val="bg2"/>
              </a:solidFill>
              <a:effectLst>
                <a:outerShdw blurRad="38100" dist="38100" dir="2700000" algn="tl">
                  <a:srgbClr val="000000">
                    <a:alpha val="43137"/>
                  </a:srgbClr>
                </a:outerShdw>
              </a:effectLst>
            </a:endParaRPr>
          </a:p>
        </p:txBody>
      </p:sp>
      <p:sp>
        <p:nvSpPr>
          <p:cNvPr id="34" name="Rectangle 33"/>
          <p:cNvSpPr/>
          <p:nvPr/>
        </p:nvSpPr>
        <p:spPr>
          <a:xfrm>
            <a:off x="2469733" y="1641992"/>
            <a:ext cx="1464092" cy="8430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Γενική Εκπαίδευση, Λύκειο, 3 χρόνια, Απολυτήριο</a:t>
            </a:r>
            <a:endParaRPr lang="en-US" sz="1000" b="1" dirty="0">
              <a:effectLst>
                <a:outerShdw blurRad="38100" dist="38100" dir="2700000" algn="tl">
                  <a:srgbClr val="000000">
                    <a:alpha val="43137"/>
                  </a:srgbClr>
                </a:outerShdw>
              </a:effectLst>
            </a:endParaRPr>
          </a:p>
        </p:txBody>
      </p:sp>
      <p:sp>
        <p:nvSpPr>
          <p:cNvPr id="35" name="Rectangle 34"/>
          <p:cNvSpPr/>
          <p:nvPr/>
        </p:nvSpPr>
        <p:spPr>
          <a:xfrm>
            <a:off x="2450150" y="2717577"/>
            <a:ext cx="1483675" cy="98730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Τεχνική και Επαγγελματική</a:t>
            </a:r>
          </a:p>
          <a:p>
            <a:pPr algn="ctr"/>
            <a:r>
              <a:rPr lang="el-GR" sz="1000" b="1" dirty="0">
                <a:effectLst>
                  <a:outerShdw blurRad="38100" dist="38100" dir="2700000" algn="tl">
                    <a:srgbClr val="000000">
                      <a:alpha val="43137"/>
                    </a:srgbClr>
                  </a:outerShdw>
                </a:effectLst>
              </a:rPr>
              <a:t>Εκπαίδευση,</a:t>
            </a:r>
          </a:p>
          <a:p>
            <a:pPr algn="ctr"/>
            <a:r>
              <a:rPr lang="el-GR" sz="1000" b="1" dirty="0">
                <a:effectLst>
                  <a:outerShdw blurRad="38100" dist="38100" dir="2700000" algn="tl">
                    <a:srgbClr val="000000">
                      <a:alpha val="43137"/>
                    </a:srgbClr>
                  </a:outerShdw>
                </a:effectLst>
              </a:rPr>
              <a:t>ΤΕΣΕΚ, 3 χρόνια, Απολυτήριο </a:t>
            </a:r>
            <a:endParaRPr lang="en-US" sz="1000" b="1" dirty="0">
              <a:effectLst>
                <a:outerShdw blurRad="38100" dist="38100" dir="2700000" algn="tl">
                  <a:srgbClr val="000000">
                    <a:alpha val="43137"/>
                  </a:srgbClr>
                </a:outerShdw>
              </a:effectLst>
            </a:endParaRPr>
          </a:p>
        </p:txBody>
      </p:sp>
      <p:cxnSp>
        <p:nvCxnSpPr>
          <p:cNvPr id="53" name="Straight Connector 52"/>
          <p:cNvCxnSpPr/>
          <p:nvPr/>
        </p:nvCxnSpPr>
        <p:spPr>
          <a:xfrm>
            <a:off x="3762375" y="2014581"/>
            <a:ext cx="1189557" cy="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45699" y="3181151"/>
            <a:ext cx="1106232" cy="129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938016" y="2014582"/>
            <a:ext cx="49016" cy="23763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7456"/>
            <a:ext cx="1464092" cy="94336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Εσπερινά Σχολεία / Εσπερινές Τεχνικές Σχολές, Απολυτήριο</a:t>
            </a:r>
            <a:endParaRPr lang="en-US" sz="1000" b="1" dirty="0">
              <a:effectLst>
                <a:outerShdw blurRad="38100" dist="38100" dir="2700000" algn="tl">
                  <a:srgbClr val="000000">
                    <a:alpha val="43137"/>
                  </a:srgbClr>
                </a:outerShdw>
              </a:effectLst>
            </a:endParaRPr>
          </a:p>
        </p:txBody>
      </p:sp>
      <p:cxnSp>
        <p:nvCxnSpPr>
          <p:cNvPr id="125" name="Straight Arrow Connector 124"/>
          <p:cNvCxnSpPr/>
          <p:nvPr/>
        </p:nvCxnSpPr>
        <p:spPr>
          <a:xfrm flipV="1">
            <a:off x="1743028" y="2328152"/>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96243" y="4382752"/>
            <a:ext cx="118955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4938016" y="2014883"/>
            <a:ext cx="66472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4909994" y="3180850"/>
            <a:ext cx="692745" cy="17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435606" y="3704879"/>
            <a:ext cx="4069823" cy="26098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600" dirty="0"/>
          </a:p>
          <a:p>
            <a:r>
              <a:rPr lang="en-US" sz="1600" b="1" dirty="0">
                <a:effectLst>
                  <a:outerShdw blurRad="38100" dist="38100" dir="2700000" algn="tl">
                    <a:srgbClr val="000000">
                      <a:alpha val="43137"/>
                    </a:srgbClr>
                  </a:outerShdw>
                </a:effectLst>
              </a:rPr>
              <a:t>IV)</a:t>
            </a:r>
            <a:r>
              <a:rPr lang="el-GR" sz="1600" b="1" dirty="0">
                <a:effectLst>
                  <a:outerShdw blurRad="38100" dist="38100" dir="2700000" algn="tl">
                    <a:srgbClr val="000000">
                      <a:alpha val="43137"/>
                    </a:srgbClr>
                  </a:outerShdw>
                </a:effectLst>
              </a:rPr>
              <a:t>Αδιαβάθμητη Εκπαίδευση</a:t>
            </a:r>
            <a:r>
              <a:rPr lang="en-US" sz="1600" b="1" dirty="0">
                <a:effectLst>
                  <a:outerShdw blurRad="38100" dist="38100" dir="2700000" algn="tl">
                    <a:srgbClr val="000000">
                      <a:alpha val="43137"/>
                    </a:srgbClr>
                  </a:outerShdw>
                </a:effectLst>
              </a:rPr>
              <a:t>: </a:t>
            </a:r>
            <a:r>
              <a:rPr lang="el-GR" sz="1600" b="1" dirty="0">
                <a:effectLst>
                  <a:outerShdw blurRad="38100" dist="38100" dir="2700000" algn="tl">
                    <a:srgbClr val="000000">
                      <a:alpha val="43137"/>
                    </a:srgbClr>
                  </a:outerShdw>
                </a:effectLst>
              </a:rPr>
              <a:t>Δημόσια και Ιδιωτική</a:t>
            </a:r>
            <a:r>
              <a:rPr lang="en-US" sz="1600" b="1" dirty="0">
                <a:effectLst>
                  <a:outerShdw blurRad="38100" dist="38100" dir="2700000" algn="tl">
                    <a:srgbClr val="000000">
                      <a:alpha val="43137"/>
                    </a:srgbClr>
                  </a:outerShdw>
                </a:effectLst>
              </a:rPr>
              <a:t>: </a:t>
            </a:r>
          </a:p>
          <a:p>
            <a:r>
              <a:rPr lang="el-GR" sz="1600" b="1" dirty="0">
                <a:effectLst>
                  <a:outerShdw blurRad="38100" dist="38100" dir="2700000" algn="tl">
                    <a:srgbClr val="000000">
                      <a:alpha val="43137"/>
                    </a:srgbClr>
                  </a:outerShdw>
                </a:effectLst>
              </a:rPr>
              <a:t>Α) Ινστιτούτα Επαγγελματικής Κατάρτισης Ελλάδας</a:t>
            </a:r>
            <a:endParaRPr lang="en-US" sz="1600" b="1" dirty="0">
              <a:effectLst>
                <a:outerShdw blurRad="38100" dist="38100" dir="2700000" algn="tl">
                  <a:srgbClr val="000000">
                    <a:alpha val="43137"/>
                  </a:srgbClr>
                </a:outerShdw>
              </a:effectLst>
            </a:endParaRPr>
          </a:p>
          <a:p>
            <a:r>
              <a:rPr lang="el-GR" sz="1600" b="1" dirty="0">
                <a:effectLst>
                  <a:outerShdw blurRad="38100" dist="38100" dir="2700000" algn="tl">
                    <a:srgbClr val="000000">
                      <a:alpha val="43137"/>
                    </a:srgbClr>
                  </a:outerShdw>
                </a:effectLst>
              </a:rPr>
              <a:t>(Ι.Ε.Κ.)  (Δημόσια και Ιδιωτικά)</a:t>
            </a:r>
          </a:p>
          <a:p>
            <a:r>
              <a:rPr lang="el-GR" sz="1600" b="1" dirty="0">
                <a:effectLst>
                  <a:outerShdw blurRad="38100" dist="38100" dir="2700000" algn="tl">
                    <a:srgbClr val="000000">
                      <a:alpha val="43137"/>
                    </a:srgbClr>
                  </a:outerShdw>
                </a:effectLst>
              </a:rPr>
              <a:t>Β) Εργαστήρια Ελευθέρων Σπουδών (Ελλάδα)</a:t>
            </a:r>
          </a:p>
          <a:p>
            <a:r>
              <a:rPr lang="el-GR" sz="1600" b="1" dirty="0">
                <a:effectLst>
                  <a:outerShdw blurRad="38100" dist="38100" dir="2700000" algn="tl">
                    <a:srgbClr val="000000">
                      <a:alpha val="43137"/>
                    </a:srgbClr>
                  </a:outerShdw>
                </a:effectLst>
              </a:rPr>
              <a:t>Γ)  Κρατικά Ινστιτούτα Επιμόρφωσης (Κ.Ι.Ε.) (Κύπρος)</a:t>
            </a:r>
          </a:p>
          <a:p>
            <a:r>
              <a:rPr lang="el-GR" sz="1600" b="1" dirty="0">
                <a:effectLst>
                  <a:outerShdw blurRad="38100" dist="38100" dir="2700000" algn="tl">
                    <a:srgbClr val="000000">
                      <a:alpha val="43137"/>
                    </a:srgbClr>
                  </a:outerShdw>
                </a:effectLst>
              </a:rPr>
              <a:t>Δ) Σεμινάρια Μακράς Διαρκείας Κύπρου (</a:t>
            </a:r>
            <a:r>
              <a:rPr lang="el-GR" sz="1600" b="1" dirty="0" err="1">
                <a:effectLst>
                  <a:outerShdw blurRad="38100" dist="38100" dir="2700000" algn="tl">
                    <a:srgbClr val="000000">
                      <a:alpha val="43137"/>
                    </a:srgbClr>
                  </a:outerShdw>
                </a:effectLst>
              </a:rPr>
              <a:t>ΑνΑΔ</a:t>
            </a:r>
            <a:r>
              <a:rPr lang="el-GR" sz="1600" b="1" dirty="0">
                <a:effectLst>
                  <a:outerShdw blurRad="38100" dist="38100" dir="2700000" algn="tl">
                    <a:srgbClr val="000000">
                      <a:alpha val="43137"/>
                    </a:srgbClr>
                  </a:outerShdw>
                </a:effectLst>
              </a:rPr>
              <a:t>, ΚΕΠΑ, ΚΕΒΕ, ΟΕΒ)</a:t>
            </a:r>
          </a:p>
          <a:p>
            <a:endParaRPr lang="el-GR" sz="1200" dirty="0"/>
          </a:p>
          <a:p>
            <a:pPr algn="ctr"/>
            <a:endParaRPr lang="el-GR" sz="1200" dirty="0"/>
          </a:p>
          <a:p>
            <a:pPr algn="ctr"/>
            <a:endParaRPr lang="en-US" dirty="0"/>
          </a:p>
        </p:txBody>
      </p:sp>
      <p:sp>
        <p:nvSpPr>
          <p:cNvPr id="26" name="Rectangle 25"/>
          <p:cNvSpPr/>
          <p:nvPr/>
        </p:nvSpPr>
        <p:spPr>
          <a:xfrm>
            <a:off x="6435605" y="1549100"/>
            <a:ext cx="3985907" cy="1807285"/>
          </a:xfrm>
          <a:prstGeom prst="rect">
            <a:avLst/>
          </a:prstGeom>
          <a:solidFill>
            <a:srgbClr val="3492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100" dirty="0"/>
          </a:p>
          <a:p>
            <a:pPr algn="ctr"/>
            <a:endParaRPr lang="en-US" sz="1100" dirty="0"/>
          </a:p>
          <a:p>
            <a:r>
              <a:rPr lang="en-US" sz="1600" b="1" dirty="0">
                <a:solidFill>
                  <a:schemeClr val="bg2"/>
                </a:solidFill>
                <a:effectLst>
                  <a:outerShdw blurRad="38100" dist="38100" dir="2700000" algn="tl">
                    <a:srgbClr val="000000">
                      <a:alpha val="43137"/>
                    </a:srgbClr>
                  </a:outerShdw>
                </a:effectLst>
              </a:rPr>
              <a:t>III) </a:t>
            </a:r>
            <a:r>
              <a:rPr lang="el-GR" sz="1600" b="1" dirty="0">
                <a:solidFill>
                  <a:schemeClr val="bg2"/>
                </a:solidFill>
                <a:effectLst>
                  <a:outerShdw blurRad="38100" dist="38100" dir="2700000" algn="tl">
                    <a:srgbClr val="000000">
                      <a:alpha val="43137"/>
                    </a:srgbClr>
                  </a:outerShdw>
                </a:effectLst>
              </a:rPr>
              <a:t>Τριτοβάθμια Εκπαίδευση (Ανώτατη και Ανώτερη) σε άλλες χώρες. </a:t>
            </a:r>
            <a:endParaRPr lang="en-US" sz="1600" b="1" dirty="0">
              <a:solidFill>
                <a:schemeClr val="bg2"/>
              </a:solidFill>
              <a:effectLst>
                <a:outerShdw blurRad="38100" dist="38100" dir="2700000" algn="tl">
                  <a:srgbClr val="000000">
                    <a:alpha val="43137"/>
                  </a:srgbClr>
                </a:outerShdw>
              </a:effectLst>
            </a:endParaRPr>
          </a:p>
          <a:p>
            <a:r>
              <a:rPr lang="el-GR" sz="1600" b="1" dirty="0">
                <a:solidFill>
                  <a:schemeClr val="bg2"/>
                </a:solidFill>
                <a:effectLst>
                  <a:outerShdw blurRad="38100" dist="38100" dir="2700000" algn="tl">
                    <a:srgbClr val="000000">
                      <a:alpha val="43137"/>
                    </a:srgbClr>
                  </a:outerShdw>
                </a:effectLst>
              </a:rPr>
              <a:t>Πρόσβαση</a:t>
            </a:r>
            <a:r>
              <a:rPr lang="en-US" sz="1600" b="1" dirty="0">
                <a:solidFill>
                  <a:schemeClr val="bg2"/>
                </a:solidFill>
                <a:effectLst>
                  <a:outerShdw blurRad="38100" dist="38100" dir="2700000" algn="tl">
                    <a:srgbClr val="000000">
                      <a:alpha val="43137"/>
                    </a:srgbClr>
                  </a:outerShdw>
                </a:effectLst>
              </a:rPr>
              <a:t>: </a:t>
            </a:r>
            <a:r>
              <a:rPr lang="el-GR" sz="1600" b="1" dirty="0">
                <a:solidFill>
                  <a:schemeClr val="bg2"/>
                </a:solidFill>
                <a:effectLst>
                  <a:outerShdw blurRad="38100" dist="38100" dir="2700000" algn="tl">
                    <a:srgbClr val="000000">
                      <a:alpha val="43137"/>
                    </a:srgbClr>
                  </a:outerShdw>
                </a:effectLst>
              </a:rPr>
              <a:t>Συνεξέταση προσόντων/παραγόντων (Βαθμολογία Απολυτηρίου, βαθμών σε συγκεκριμένα μαθήματα, πιθανές εξετάσεις, γνώση ξένης γλώσσας, </a:t>
            </a:r>
            <a:r>
              <a:rPr lang="en-US" sz="1600" b="1" dirty="0">
                <a:solidFill>
                  <a:schemeClr val="bg2"/>
                </a:solidFill>
                <a:effectLst>
                  <a:outerShdw blurRad="38100" dist="38100" dir="2700000" algn="tl">
                    <a:srgbClr val="000000">
                      <a:alpha val="43137"/>
                    </a:srgbClr>
                  </a:outerShdw>
                </a:effectLst>
              </a:rPr>
              <a:t>portfolio</a:t>
            </a:r>
            <a:r>
              <a:rPr lang="en-GB" sz="1600" b="1" dirty="0">
                <a:solidFill>
                  <a:schemeClr val="bg2"/>
                </a:solidFill>
                <a:effectLst>
                  <a:outerShdw blurRad="38100" dist="38100" dir="2700000" algn="tl">
                    <a:srgbClr val="000000">
                      <a:alpha val="43137"/>
                    </a:srgbClr>
                  </a:outerShdw>
                </a:effectLst>
              </a:rPr>
              <a:t> </a:t>
            </a:r>
            <a:r>
              <a:rPr lang="el-GR" sz="1600" b="1" dirty="0">
                <a:solidFill>
                  <a:schemeClr val="bg2"/>
                </a:solidFill>
                <a:effectLst>
                  <a:outerShdw blurRad="38100" dist="38100" dir="2700000" algn="tl">
                    <a:srgbClr val="000000">
                      <a:alpha val="43137"/>
                    </a:srgbClr>
                  </a:outerShdw>
                </a:effectLst>
              </a:rPr>
              <a:t>κ.λπ.)</a:t>
            </a:r>
          </a:p>
          <a:p>
            <a:pPr algn="ctr"/>
            <a:endParaRPr lang="el-GR" sz="1100" dirty="0"/>
          </a:p>
          <a:p>
            <a:pPr marL="171450" indent="-171450" algn="ctr">
              <a:buFont typeface="Arial" panose="020B0604020202020204" pitchFamily="34" charset="0"/>
              <a:buChar char="•"/>
            </a:pPr>
            <a:endParaRPr lang="el-GR" sz="1200" dirty="0"/>
          </a:p>
          <a:p>
            <a:pPr algn="ctr"/>
            <a:endParaRPr lang="el-GR" sz="1200" dirty="0"/>
          </a:p>
          <a:p>
            <a:pPr algn="ctr"/>
            <a:endParaRPr lang="en-US" dirty="0"/>
          </a:p>
        </p:txBody>
      </p:sp>
      <p:sp>
        <p:nvSpPr>
          <p:cNvPr id="21" name="Rectangle 20"/>
          <p:cNvSpPr/>
          <p:nvPr/>
        </p:nvSpPr>
        <p:spPr>
          <a:xfrm>
            <a:off x="2453771" y="5192960"/>
            <a:ext cx="1498095" cy="1552634"/>
          </a:xfrm>
          <a:prstGeom prst="rect">
            <a:avLst/>
          </a:prstGeom>
          <a:solidFill>
            <a:srgbClr val="C495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Εκπαίδευση – Σύστημα Μαθητείας Επαγγελματικής Εκπαίδευσης και Κατάρτισης (Προπαρασκευαστική μαθητεία και Κεντρικός Κορμός)</a:t>
            </a:r>
          </a:p>
          <a:p>
            <a:pPr algn="ctr"/>
            <a:endParaRPr lang="en-US" sz="1000" dirty="0"/>
          </a:p>
        </p:txBody>
      </p:sp>
      <p:cxnSp>
        <p:nvCxnSpPr>
          <p:cNvPr id="24" name="Straight Arrow Connector 23"/>
          <p:cNvCxnSpPr/>
          <p:nvPr/>
        </p:nvCxnSpPr>
        <p:spPr>
          <a:xfrm>
            <a:off x="1398494" y="3532057"/>
            <a:ext cx="1027444" cy="17176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67828" y="5788698"/>
            <a:ext cx="1884332" cy="250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260950" y="4880817"/>
            <a:ext cx="1039" cy="312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a:cxnSpLocks/>
          </p:cNvCxnSpPr>
          <p:nvPr/>
        </p:nvCxnSpPr>
        <p:spPr>
          <a:xfrm>
            <a:off x="4987032" y="4382752"/>
            <a:ext cx="6856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3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293542" y="1193181"/>
            <a:ext cx="9336360" cy="3351026"/>
          </a:xfrm>
        </p:spPr>
        <p:txBody>
          <a:bodyPr>
            <a:normAutofit fontScale="90000"/>
          </a:bodyPr>
          <a:lstStyle/>
          <a:p>
            <a:pPr algn="ctr">
              <a:lnSpc>
                <a:spcPct val="150000"/>
              </a:lnSpc>
            </a:pPr>
            <a:r>
              <a:rPr lang="el-GR" altLang="en-US" sz="4000" b="1" cap="none" dirty="0">
                <a:latin typeface="+mn-lt"/>
                <a:cs typeface="Arial" panose="020B0604020202020204" pitchFamily="34" charset="0"/>
              </a:rPr>
              <a:t>ΔΗΜΟΣΙΑ  ΤΡΙΤΟΒΑΘΜΙΑ   ΕΚΠΑΙΔΕΥΣΗ </a:t>
            </a:r>
            <a:br>
              <a:rPr lang="el-GR" altLang="en-US" sz="4000" b="1" cap="none" dirty="0">
                <a:latin typeface="+mn-lt"/>
                <a:cs typeface="Arial" panose="020B0604020202020204" pitchFamily="34" charset="0"/>
              </a:rPr>
            </a:br>
            <a:r>
              <a:rPr lang="el-GR" altLang="en-US" sz="4000" b="1" cap="none" dirty="0">
                <a:latin typeface="+mn-lt"/>
                <a:cs typeface="Arial" panose="020B0604020202020204" pitchFamily="34" charset="0"/>
              </a:rPr>
              <a:t>ΚΥΠΡΟΥ  ΚΑΙ  ΕΛΛΑΔΑΣ </a:t>
            </a:r>
            <a:br>
              <a:rPr lang="el-GR" altLang="en-US" sz="4000" b="1" cap="none" dirty="0">
                <a:latin typeface="+mn-lt"/>
                <a:cs typeface="Arial" panose="020B0604020202020204" pitchFamily="34" charset="0"/>
              </a:rPr>
            </a:br>
            <a:r>
              <a:rPr lang="el-GR" altLang="en-US" sz="4000" b="1" cap="none" dirty="0">
                <a:latin typeface="+mn-lt"/>
                <a:cs typeface="Arial" panose="020B0604020202020204" pitchFamily="34" charset="0"/>
              </a:rPr>
              <a:t/>
            </a:r>
            <a:br>
              <a:rPr lang="el-GR" altLang="en-US" sz="4000" b="1" cap="none" dirty="0">
                <a:latin typeface="+mn-lt"/>
                <a:cs typeface="Arial" panose="020B0604020202020204" pitchFamily="34" charset="0"/>
              </a:rPr>
            </a:br>
            <a:r>
              <a:rPr lang="el-GR" altLang="en-US" sz="4000" b="1" cap="none" dirty="0">
                <a:latin typeface="+mn-lt"/>
                <a:cs typeface="Arial" panose="020B0604020202020204" pitchFamily="34" charset="0"/>
              </a:rPr>
              <a:t>ΔΙΑΔΙΚΑΣΙΑ   ΠΡΟΣΒΑΣΗΣ  (202</a:t>
            </a:r>
            <a:r>
              <a:rPr lang="en-US" altLang="en-US" sz="4000" b="1" cap="none" dirty="0">
                <a:latin typeface="+mn-lt"/>
                <a:cs typeface="Arial" panose="020B0604020202020204" pitchFamily="34" charset="0"/>
              </a:rPr>
              <a:t>5</a:t>
            </a:r>
            <a:r>
              <a:rPr lang="el-GR" altLang="en-US" sz="4000" b="1" cap="none" dirty="0">
                <a:latin typeface="+mn-lt"/>
                <a:cs typeface="Arial" panose="020B0604020202020204" pitchFamily="34" charset="0"/>
              </a:rPr>
              <a:t>)</a:t>
            </a:r>
            <a:endParaRPr lang="el-GR" sz="4000" b="1" dirty="0">
              <a:latin typeface="+mn-lt"/>
              <a:cs typeface="Arial" panose="020B0604020202020204" pitchFamily="34" charset="0"/>
            </a:endParaRPr>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sp>
        <p:nvSpPr>
          <p:cNvPr id="4" name="Footer Placeholder 3"/>
          <p:cNvSpPr>
            <a:spLocks noGrp="1"/>
          </p:cNvSpPr>
          <p:nvPr>
            <p:ph type="ftr" sz="quarter" idx="11"/>
          </p:nvPr>
        </p:nvSpPr>
        <p:spPr>
          <a:xfrm>
            <a:off x="4038600" y="6312389"/>
            <a:ext cx="4114800" cy="365125"/>
          </a:xfrm>
        </p:spPr>
        <p:txBody>
          <a:bodyPr/>
          <a:lstStyle/>
          <a:p>
            <a:endParaRPr lang="en-US" dirty="0"/>
          </a:p>
          <a:p>
            <a:r>
              <a:rPr lang="el-GR" dirty="0"/>
              <a:t>Υπηρεσία Συμβουλευτικής και Επαγγελματικής Αγωγής, Οκτώβριος 2024</a:t>
            </a:r>
            <a:endParaRPr lang="en-US" dirty="0"/>
          </a:p>
          <a:p>
            <a:endParaRPr lang="en-GB" dirty="0"/>
          </a:p>
        </p:txBody>
      </p:sp>
    </p:spTree>
    <p:extLst>
      <p:ext uri="{BB962C8B-B14F-4D97-AF65-F5344CB8AC3E}">
        <p14:creationId xmlns:p14="http://schemas.microsoft.com/office/powerpoint/2010/main" val="58030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1402-F127-7EE3-23AE-3088B5042FFE}"/>
              </a:ext>
            </a:extLst>
          </p:cNvPr>
          <p:cNvSpPr>
            <a:spLocks noGrp="1"/>
          </p:cNvSpPr>
          <p:nvPr>
            <p:ph type="title"/>
          </p:nvPr>
        </p:nvSpPr>
        <p:spPr/>
        <p:txBody>
          <a:bodyPr/>
          <a:lstStyle/>
          <a:p>
            <a:pPr algn="ctr"/>
            <a:r>
              <a:rPr lang="en-US" dirty="0"/>
              <a:t> </a:t>
            </a:r>
            <a:r>
              <a:rPr lang="el-GR" sz="3200" dirty="0">
                <a:latin typeface="+mn-lt"/>
              </a:rPr>
              <a:t>ΔΗΜΟΣΙΑ ΤΡΙΤΟΒΑΘΜΙΑ ΕΚΠΑΙΔΕΥΣΗ ΚΥΠΡΟΥ ΚΑΙ ΕΛΛΑΔΑΣ</a:t>
            </a:r>
            <a:endParaRPr lang="en-CY" sz="3200" dirty="0">
              <a:latin typeface="+mn-lt"/>
            </a:endParaRPr>
          </a:p>
        </p:txBody>
      </p:sp>
      <p:sp>
        <p:nvSpPr>
          <p:cNvPr id="3" name="Content Placeholder 2">
            <a:extLst>
              <a:ext uri="{FF2B5EF4-FFF2-40B4-BE49-F238E27FC236}">
                <a16:creationId xmlns:a16="http://schemas.microsoft.com/office/drawing/2014/main" id="{AFDA4DC8-2DDD-C069-2BCD-53B6CFD4A082}"/>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effectLst>
                  <a:outerShdw blurRad="38100" dist="38100" dir="2700000" algn="tl">
                    <a:srgbClr val="C0C0C0"/>
                  </a:outerShdw>
                </a:effectLst>
                <a:uLnTx/>
                <a:uFillTx/>
                <a:latin typeface="Times New Roman" pitchFamily="18" charset="0"/>
                <a:ea typeface="+mn-ea"/>
                <a:cs typeface="+mn-cs"/>
              </a:rPr>
              <a:t>4  </a:t>
            </a: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Επιστημονικά Πεδία Α.Α.Ε.Ι. </a:t>
            </a:r>
            <a:r>
              <a:rPr kumimoji="0" lang="en-US"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K</a:t>
            </a:r>
            <a:r>
              <a:rPr kumimoji="0" lang="el-GR" sz="2400" b="1" i="0" u="none" strike="noStrike" kern="1200" cap="none" spc="0" normalizeH="0" baseline="0" noProof="0" dirty="0" err="1">
                <a:ln>
                  <a:noFill/>
                </a:ln>
                <a:effectLst>
                  <a:outerShdw blurRad="38100" dist="38100" dir="2700000" algn="tl">
                    <a:srgbClr val="C0C0C0"/>
                  </a:outerShdw>
                </a:effectLst>
                <a:uLnTx/>
                <a:uFillTx/>
                <a:latin typeface="Calibri" panose="020F0502020204030204"/>
                <a:ea typeface="+mn-ea"/>
                <a:cs typeface="+mn-cs"/>
              </a:rPr>
              <a:t>ύπρου</a:t>
            </a: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4  Επιστημονικά Πεδία Α.Α.Ε.Ι.  Ελλάδας </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Συναφές περιεχόμενο σπουδών - Σχετικό συγγενές αντικείμενο εργασίας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a:r>
            <a:b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=Τα ίδια σχεδόν εξεταζόμενα μαθήματα Πρόσβασης σε Τμήματα του ίδιου Επιστημονικού Πεδίου</a:t>
            </a:r>
            <a:endParaRPr kumimoji="0" lang="en-US" sz="1800" b="0" i="0" u="none" strike="noStrike" kern="1200" cap="none" spc="0" normalizeH="0" baseline="0" noProof="0" dirty="0">
              <a:ln>
                <a:noFill/>
              </a:ln>
              <a:effectLst/>
              <a:uLnTx/>
              <a:uFillTx/>
              <a:latin typeface="Calibri" panose="020F0502020204030204"/>
              <a:ea typeface="+mn-ea"/>
              <a:cs typeface="+mn-cs"/>
            </a:endParaRPr>
          </a:p>
          <a:p>
            <a:endParaRPr lang="en-CY" dirty="0"/>
          </a:p>
        </p:txBody>
      </p:sp>
    </p:spTree>
    <p:extLst>
      <p:ext uri="{BB962C8B-B14F-4D97-AF65-F5344CB8AC3E}">
        <p14:creationId xmlns:p14="http://schemas.microsoft.com/office/powerpoint/2010/main" val="338560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15B1-FFCE-3D38-79A6-C9D7E66CE576}"/>
              </a:ext>
            </a:extLst>
          </p:cNvPr>
          <p:cNvSpPr>
            <a:spLocks noGrp="1"/>
          </p:cNvSpPr>
          <p:nvPr>
            <p:ph type="title"/>
          </p:nvPr>
        </p:nvSpPr>
        <p:spPr>
          <a:xfrm>
            <a:off x="838200" y="391502"/>
            <a:ext cx="10515600" cy="1325563"/>
          </a:xfrm>
        </p:spPr>
        <p:txBody>
          <a:bodyPr>
            <a:normAutofit fontScale="90000"/>
          </a:bodyPr>
          <a:lstStyle/>
          <a:p>
            <a:pPr marL="0" marR="0" lvl="0" indent="0" algn="ctr" defTabSz="514350" rtl="0" eaLnBrk="1" fontAlgn="auto" latinLnBrk="0" hangingPunct="1">
              <a:lnSpc>
                <a:spcPct val="100000"/>
              </a:lnSpc>
              <a:spcBef>
                <a:spcPts val="563"/>
              </a:spcBef>
              <a:spcAft>
                <a:spcPts val="0"/>
              </a:spcAft>
              <a:tabLst/>
              <a:defRPr/>
            </a:pPr>
            <a:r>
              <a:rPr kumimoji="0" lang="el-GR" sz="2800" b="1" i="0" u="none" strike="noStrike" kern="1200" cap="none" spc="0" normalizeH="0" baseline="0" noProof="0" dirty="0">
                <a:ln>
                  <a:noFill/>
                </a:ln>
                <a:solidFill>
                  <a:srgbClr val="134770"/>
                </a:solidFill>
                <a:effectLst>
                  <a:outerShdw blurRad="38100" dist="38100" dir="2700000" algn="tl">
                    <a:srgbClr val="000000">
                      <a:alpha val="43137"/>
                    </a:srgbClr>
                  </a:outerShdw>
                </a:effectLst>
                <a:uLnTx/>
                <a:uFillTx/>
                <a:latin typeface="+mn-lt"/>
                <a:ea typeface="+mn-ea"/>
                <a:cs typeface="Arial" panose="020B0604020202020204" pitchFamily="34" charset="0"/>
              </a:rPr>
              <a:t/>
            </a:r>
            <a:br>
              <a:rPr kumimoji="0" lang="el-GR" sz="2800" b="1" i="0" u="none" strike="noStrike" kern="1200" cap="none" spc="0" normalizeH="0" baseline="0" noProof="0" dirty="0">
                <a:ln>
                  <a:noFill/>
                </a:ln>
                <a:solidFill>
                  <a:srgbClr val="134770"/>
                </a:solidFill>
                <a:effectLst>
                  <a:outerShdw blurRad="38100" dist="38100" dir="2700000" algn="tl">
                    <a:srgbClr val="000000">
                      <a:alpha val="43137"/>
                    </a:srgbClr>
                  </a:outerShdw>
                </a:effectLst>
                <a:uLnTx/>
                <a:uFillTx/>
                <a:latin typeface="+mn-lt"/>
                <a:ea typeface="+mn-ea"/>
                <a:cs typeface="Arial" panose="020B0604020202020204" pitchFamily="34" charset="0"/>
              </a:rPr>
            </a:br>
            <a:r>
              <a:rPr kumimoji="0" lang="el-GR" sz="2800" i="0" u="none" strike="noStrike" kern="1200" cap="none" spc="0" normalizeH="0" baseline="0" noProof="0" dirty="0">
                <a:ln>
                  <a:noFill/>
                </a:ln>
                <a:uLnTx/>
                <a:uFillTx/>
                <a:latin typeface="+mn-lt"/>
                <a:ea typeface="+mn-ea"/>
                <a:cs typeface="Arial" panose="020B0604020202020204" pitchFamily="34" charset="0"/>
              </a:rPr>
              <a:t>ΕΠΙΣΤΗΜΟΝΙΚΑ ΠΕΔΙΑ: </a:t>
            </a:r>
            <a:r>
              <a:rPr lang="el-GR" sz="2800" dirty="0">
                <a:effectLst>
                  <a:outerShdw blurRad="38100" dist="38100" dir="2700000" algn="tl">
                    <a:srgbClr val="000000">
                      <a:alpha val="43137"/>
                    </a:srgbClr>
                  </a:outerShdw>
                </a:effectLst>
                <a:latin typeface="+mn-lt"/>
                <a:ea typeface="+mn-ea"/>
                <a:cs typeface="Arial" panose="020B0604020202020204" pitchFamily="34" charset="0"/>
              </a:rPr>
              <a:t/>
            </a:r>
            <a:br>
              <a:rPr lang="el-GR" sz="2800" dirty="0">
                <a:effectLst>
                  <a:outerShdw blurRad="38100" dist="38100" dir="2700000" algn="tl">
                    <a:srgbClr val="000000">
                      <a:alpha val="43137"/>
                    </a:srgbClr>
                  </a:outerShdw>
                </a:effectLst>
                <a:latin typeface="+mn-lt"/>
                <a:ea typeface="+mn-ea"/>
                <a:cs typeface="Arial" panose="020B0604020202020204" pitchFamily="34" charset="0"/>
              </a:rPr>
            </a:br>
            <a: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t>Ομαδοποίηση Τμημάτων που ανήκουν σε διάφορες Σχολές στα Δημόσια ΑΑΕΙ Κύπρου και Ελλάδας. </a:t>
            </a:r>
            <a:b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br>
            <a: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t>Επιλογή από </a:t>
            </a:r>
            <a:r>
              <a:rPr kumimoji="0" lang="el-GR" sz="1800" b="1" i="0" u="sng" strike="noStrike" kern="1200" cap="none" spc="0" normalizeH="0" baseline="0" noProof="0" dirty="0">
                <a:ln>
                  <a:noFill/>
                </a:ln>
                <a:effectLst/>
                <a:uLnTx/>
                <a:uFillTx/>
                <a:latin typeface="+mn-lt"/>
                <a:ea typeface="+mn-ea"/>
                <a:cs typeface="Times New Roman" panose="02020603050405020304" pitchFamily="18" charset="0"/>
              </a:rPr>
              <a:t>ένα μόνο </a:t>
            </a:r>
            <a: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t>Επιστημονικό Πεδίο κατά την υποβολή της Δήλωσης Προτίμησης των Σχολών/Τμημάτων των ΑΑΕΙ Ελλάδας.</a:t>
            </a:r>
            <a:r>
              <a:rPr kumimoji="0" lang="el-GR" sz="1800" b="0" i="0" u="none" strike="noStrike" kern="1200" cap="none" spc="0" normalizeH="0" baseline="0" noProof="0" dirty="0">
                <a:ln>
                  <a:noFill/>
                </a:ln>
                <a:solidFill>
                  <a:srgbClr val="134770"/>
                </a:solidFill>
                <a:effectLst/>
                <a:uLnTx/>
                <a:uFillTx/>
                <a:latin typeface="Times New Roman" panose="02020603050405020304" pitchFamily="18" charset="0"/>
                <a:ea typeface="+mn-ea"/>
                <a:cs typeface="Times New Roman" panose="02020603050405020304" pitchFamily="18" charset="0"/>
              </a:rPr>
              <a:t/>
            </a:r>
            <a:br>
              <a:rPr kumimoji="0" lang="el-GR" sz="1800" b="0" i="0" u="none" strike="noStrike" kern="1200" cap="none" spc="0" normalizeH="0" baseline="0" noProof="0" dirty="0">
                <a:ln>
                  <a:noFill/>
                </a:ln>
                <a:solidFill>
                  <a:srgbClr val="134770"/>
                </a:solidFill>
                <a:effectLst/>
                <a:uLnTx/>
                <a:uFillTx/>
                <a:latin typeface="Times New Roman" panose="02020603050405020304" pitchFamily="18" charset="0"/>
                <a:ea typeface="+mn-ea"/>
                <a:cs typeface="Times New Roman" panose="02020603050405020304" pitchFamily="18" charset="0"/>
              </a:rPr>
            </a:br>
            <a:endParaRPr lang="en-CY" dirty="0"/>
          </a:p>
        </p:txBody>
      </p:sp>
      <p:pic>
        <p:nvPicPr>
          <p:cNvPr id="6" name="Content Placeholder 5">
            <a:extLst>
              <a:ext uri="{FF2B5EF4-FFF2-40B4-BE49-F238E27FC236}">
                <a16:creationId xmlns:a16="http://schemas.microsoft.com/office/drawing/2014/main" id="{796DE2EF-4E6A-C612-845D-4580C8D3A6CA}"/>
              </a:ext>
            </a:extLst>
          </p:cNvPr>
          <p:cNvPicPr>
            <a:picLocks noGrp="1" noChangeAspect="1"/>
          </p:cNvPicPr>
          <p:nvPr>
            <p:ph idx="1"/>
          </p:nvPr>
        </p:nvPicPr>
        <p:blipFill>
          <a:blip r:embed="rId2"/>
          <a:stretch>
            <a:fillRect/>
          </a:stretch>
        </p:blipFill>
        <p:spPr>
          <a:xfrm>
            <a:off x="2233849" y="2074791"/>
            <a:ext cx="7724301" cy="3853006"/>
          </a:xfrm>
        </p:spPr>
      </p:pic>
      <p:sp>
        <p:nvSpPr>
          <p:cNvPr id="4" name="Footer Placeholder 3">
            <a:extLst>
              <a:ext uri="{FF2B5EF4-FFF2-40B4-BE49-F238E27FC236}">
                <a16:creationId xmlns:a16="http://schemas.microsoft.com/office/drawing/2014/main" id="{DAA28CB2-A852-2592-CBB2-EFE7A7DFA2BA}"/>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19552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7905-1AEB-A161-CBDC-4C75DA67FF5C}"/>
              </a:ext>
            </a:extLst>
          </p:cNvPr>
          <p:cNvSpPr>
            <a:spLocks noGrp="1"/>
          </p:cNvSpPr>
          <p:nvPr>
            <p:ph type="title"/>
          </p:nvPr>
        </p:nvSpPr>
        <p:spPr/>
        <p:txBody>
          <a:bodyPr>
            <a:noAutofit/>
          </a:bodyPr>
          <a:lstStyle/>
          <a:p>
            <a:pPr algn="ctr"/>
            <a:r>
              <a:rPr lang="el-GR" sz="3200" dirty="0">
                <a:latin typeface="+mn-lt"/>
                <a:cs typeface="Arial" panose="020B0604020202020204" pitchFamily="34" charset="0"/>
              </a:rPr>
              <a:t>1</a:t>
            </a:r>
            <a:r>
              <a:rPr lang="el-GR" sz="3200" baseline="30000" dirty="0">
                <a:latin typeface="+mn-lt"/>
                <a:cs typeface="Arial" panose="020B0604020202020204" pitchFamily="34" charset="0"/>
              </a:rPr>
              <a:t>Ο  </a:t>
            </a:r>
            <a:r>
              <a:rPr lang="el-GR" sz="3200" dirty="0">
                <a:latin typeface="+mn-lt"/>
                <a:cs typeface="Arial" panose="020B0604020202020204" pitchFamily="34" charset="0"/>
              </a:rPr>
              <a:t>ΕΠΙΣΤΗΜΟΝΙΚΟ   ΠΕΔΙΟ  </a:t>
            </a:r>
            <a:br>
              <a:rPr lang="el-GR" sz="3200" dirty="0">
                <a:latin typeface="+mn-lt"/>
                <a:cs typeface="Arial" panose="020B0604020202020204" pitchFamily="34" charset="0"/>
              </a:rPr>
            </a:br>
            <a:r>
              <a:rPr lang="el-GR" sz="3200" dirty="0">
                <a:latin typeface="+mn-lt"/>
                <a:cs typeface="Arial" panose="020B0604020202020204" pitchFamily="34" charset="0"/>
              </a:rPr>
              <a:t> ΑΝΘΡΩΠΙΣΤΙΚΩΝ , ΝΟΜΙΚΩΝ    ΚΑΙ    ΚΟΙΝΩΝΙΚΩΝ    ΕΠΙΣΤΗΜΩΝ</a:t>
            </a:r>
            <a:endParaRPr lang="en-CY" sz="3200" dirty="0">
              <a:latin typeface="+mn-lt"/>
            </a:endParaRPr>
          </a:p>
        </p:txBody>
      </p:sp>
      <p:sp>
        <p:nvSpPr>
          <p:cNvPr id="3" name="Content Placeholder 2">
            <a:extLst>
              <a:ext uri="{FF2B5EF4-FFF2-40B4-BE49-F238E27FC236}">
                <a16:creationId xmlns:a16="http://schemas.microsoft.com/office/drawing/2014/main" id="{57DB466F-FF72-CD5C-64D1-4BBF4DB8FE00}"/>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uLnTx/>
                <a:uFillTx/>
                <a:ea typeface="+mn-ea"/>
                <a:cs typeface="Arial" panose="020B0604020202020204" pitchFamily="34" charset="0"/>
              </a:rPr>
              <a:t>Α) Πανεπιστήμια </a:t>
            </a:r>
            <a:r>
              <a:rPr kumimoji="0" lang="el-GR" sz="2400" b="1"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a:t>
            </a: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  (Περιεκτική αναφορά)</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Θεολογικές, Φιλολογικές και Παιδαγωγικές Επιστήμες</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Σύγχρονες Ανθρωπιστικές και Κοινωνικές Επιστήμες (Νομική, Πολιτική </a:t>
            </a:r>
            <a:r>
              <a:rPr kumimoji="0" lang="el-GR" sz="2400" b="1" i="0" u="none" strike="noStrike" kern="1200" cap="none" spc="0" normalizeH="0" baseline="0" noProof="0" dirty="0">
                <a:ln>
                  <a:noFill/>
                </a:ln>
                <a:effectLst/>
                <a:uLnTx/>
                <a:uFillTx/>
                <a:ea typeface="+mn-ea"/>
                <a:cs typeface="Arial" panose="020B0604020202020204" pitchFamily="34" charset="0"/>
              </a:rPr>
              <a:t>Επιστήμη, </a:t>
            </a: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Κοινωνιολογία, Ψυχολογία, Δημοσιογραφία, Μ.Μ.Ε. , Θεατρολογία, Μουσικές Σπουδές)</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Ξένες Γλώσσες, Μετάφραση- Διερμηνεία, Βαλκανικές Σπουδές, Τουρκικές Σπουδές</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Στρατολογική σχολή Σ.Σ.Α.Σ. , κ.ά.</a:t>
            </a:r>
          </a:p>
          <a:p>
            <a:pPr marL="0" marR="0" lvl="0" indent="0" algn="l"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uLnTx/>
                <a:uFillTx/>
                <a:ea typeface="+mn-ea"/>
                <a:cs typeface="Arial" panose="020B0604020202020204" pitchFamily="34" charset="0"/>
              </a:rPr>
              <a:t>Β) Ανώτατες Εκκλησιαστικές Ακαδημίες (Α.Ε.Α.)</a:t>
            </a:r>
          </a:p>
          <a:p>
            <a:endParaRPr lang="en-CY" dirty="0"/>
          </a:p>
        </p:txBody>
      </p:sp>
      <p:sp>
        <p:nvSpPr>
          <p:cNvPr id="4" name="Footer Placeholder 3">
            <a:extLst>
              <a:ext uri="{FF2B5EF4-FFF2-40B4-BE49-F238E27FC236}">
                <a16:creationId xmlns:a16="http://schemas.microsoft.com/office/drawing/2014/main" id="{911D24F0-0817-5070-F8D2-449EC90B958C}"/>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700156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152D-C687-46A4-49E5-D65991C58716}"/>
              </a:ext>
            </a:extLst>
          </p:cNvPr>
          <p:cNvSpPr>
            <a:spLocks noGrp="1"/>
          </p:cNvSpPr>
          <p:nvPr>
            <p:ph type="title"/>
          </p:nvPr>
        </p:nvSpPr>
        <p:spPr/>
        <p:txBody>
          <a:bodyPr>
            <a:noAutofit/>
          </a:bodyPr>
          <a:lstStyle/>
          <a:p>
            <a:pPr algn="ctr"/>
            <a:r>
              <a:rPr kumimoji="0" lang="el-GR" sz="3200" i="0" strike="noStrike" kern="1200" cap="all" spc="0" normalizeH="0" baseline="0" noProof="0" dirty="0">
                <a:ln>
                  <a:noFill/>
                </a:ln>
                <a:uLnTx/>
                <a:uFillTx/>
                <a:latin typeface="+mn-lt"/>
                <a:ea typeface="+mj-ea"/>
                <a:cs typeface="Arial" panose="020B0604020202020204" pitchFamily="34" charset="0"/>
              </a:rPr>
              <a:t>2</a:t>
            </a:r>
            <a:r>
              <a:rPr kumimoji="0" lang="el-GR" sz="3200" i="0" strike="noStrike" kern="1200" cap="all" spc="0" normalizeH="0" baseline="30000" noProof="0" dirty="0">
                <a:ln>
                  <a:noFill/>
                </a:ln>
                <a:uLnTx/>
                <a:uFillTx/>
                <a:latin typeface="+mn-lt"/>
                <a:ea typeface="+mj-ea"/>
                <a:cs typeface="Arial" panose="020B0604020202020204" pitchFamily="34" charset="0"/>
              </a:rPr>
              <a:t>ο</a:t>
            </a:r>
            <a:r>
              <a:rPr kumimoji="0" lang="el-GR" sz="3200" i="0" strike="noStrike" kern="1200" cap="all" spc="0" normalizeH="0" baseline="0" noProof="0" dirty="0">
                <a:ln>
                  <a:noFill/>
                </a:ln>
                <a:uLnTx/>
                <a:uFillTx/>
                <a:latin typeface="+mn-lt"/>
                <a:ea typeface="+mj-ea"/>
                <a:cs typeface="Arial" panose="020B0604020202020204" pitchFamily="34" charset="0"/>
              </a:rPr>
              <a:t> ΕΠΙΣΤΗΜΟΝΙΚΟ ΠΕΔΙΟ </a:t>
            </a:r>
            <a:r>
              <a:rPr kumimoji="0" lang="el-GR" sz="3200" i="0" strike="noStrike" kern="1200" cap="all" spc="0" normalizeH="0" baseline="0" noProof="0" dirty="0">
                <a:ln>
                  <a:noFill/>
                </a:ln>
                <a:uLnTx/>
                <a:uFillTx/>
                <a:latin typeface="+mn-lt"/>
                <a:cs typeface="Arial" panose="020B0604020202020204" pitchFamily="34" charset="0"/>
              </a:rPr>
              <a:t/>
            </a:r>
            <a:br>
              <a:rPr kumimoji="0" lang="el-GR" sz="3200" i="0" strike="noStrike" kern="1200" cap="all" spc="0" normalizeH="0" baseline="0" noProof="0" dirty="0">
                <a:ln>
                  <a:noFill/>
                </a:ln>
                <a:uLnTx/>
                <a:uFillTx/>
                <a:latin typeface="+mn-lt"/>
                <a:cs typeface="Arial" panose="020B0604020202020204" pitchFamily="34" charset="0"/>
              </a:rPr>
            </a:br>
            <a:r>
              <a:rPr kumimoji="0" lang="el-GR" sz="3200" i="0" strike="noStrike" kern="1200" cap="all" spc="0" normalizeH="0" baseline="0" noProof="0" dirty="0">
                <a:ln>
                  <a:noFill/>
                </a:ln>
                <a:uLnTx/>
                <a:uFillTx/>
                <a:latin typeface="+mn-lt"/>
                <a:cs typeface="Arial" panose="020B0604020202020204" pitchFamily="34" charset="0"/>
              </a:rPr>
              <a:t>ΘΕΤΙΚΩΝ ΚΑΙ ΤΕΧΝΟΛΟΓΙΚΩΝ ΕΠΙΣΤΗΜΩΝ</a:t>
            </a:r>
            <a:endParaRPr lang="en-CY" sz="3200" dirty="0">
              <a:latin typeface="+mn-lt"/>
            </a:endParaRPr>
          </a:p>
        </p:txBody>
      </p:sp>
      <p:sp>
        <p:nvSpPr>
          <p:cNvPr id="3" name="Content Placeholder 2">
            <a:extLst>
              <a:ext uri="{FF2B5EF4-FFF2-40B4-BE49-F238E27FC236}">
                <a16:creationId xmlns:a16="http://schemas.microsoft.com/office/drawing/2014/main" id="{BDD82449-93D5-8A84-FFB5-D8209B5B9F8F}"/>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uLnTx/>
                <a:uFillTx/>
                <a:ea typeface="+mn-ea"/>
                <a:cs typeface="Arial" panose="020B0604020202020204" pitchFamily="34" charset="0"/>
              </a:rPr>
              <a:t>Α) Πανεπιστήμια - Πολυτεχνεία: (Περιεκτική αναφορά) </a:t>
            </a:r>
            <a:br>
              <a:rPr kumimoji="0" lang="el-GR" sz="2400" i="0" u="none" strike="noStrike" kern="1200" cap="none" spc="0" normalizeH="0" baseline="0" noProof="0" dirty="0">
                <a:ln>
                  <a:noFill/>
                </a:ln>
                <a:uLnTx/>
                <a:uFillTx/>
                <a:ea typeface="+mn-ea"/>
                <a:cs typeface="Arial" panose="020B0604020202020204" pitchFamily="34" charset="0"/>
              </a:rPr>
            </a:br>
            <a:r>
              <a:rPr kumimoji="0" lang="el-GR" sz="2400" i="0" u="none" strike="noStrike" kern="1200" cap="none" spc="0" normalizeH="0" baseline="0" noProof="0" dirty="0">
                <a:ln>
                  <a:noFill/>
                </a:ln>
                <a:uLnTx/>
                <a:uFillTx/>
                <a:ea typeface="+mn-ea"/>
                <a:cs typeface="Arial" panose="020B0604020202020204" pitchFamily="34" charset="0"/>
              </a:rPr>
              <a:t>Μαθηματικά, Φυσική, Χημεία, Γεωλογία, Δασολογία, Βιολογία, Πληροφορική, Αρχιτεκτονική, Πολιτική Μηχανική, Αγρονομία / Τοπογραφία, Γεωπονία, Μηχανολογία, Ηλεκτρολογία, Αεροναυπηγική , </a:t>
            </a:r>
            <a:r>
              <a:rPr kumimoji="0" lang="el-GR" sz="2400" i="0" u="none" strike="noStrike" kern="1200" cap="none" spc="0" normalizeH="0" baseline="0" noProof="0" dirty="0" err="1">
                <a:ln>
                  <a:noFill/>
                </a:ln>
                <a:uLnTx/>
                <a:uFillTx/>
                <a:ea typeface="+mn-ea"/>
                <a:cs typeface="Arial" panose="020B0604020202020204" pitchFamily="34" charset="0"/>
              </a:rPr>
              <a:t>Ναυπηγική</a:t>
            </a:r>
            <a:r>
              <a:rPr kumimoji="0" lang="el-GR" sz="2400" i="0" u="none" strike="noStrike" kern="1200" cap="none" spc="0" normalizeH="0" baseline="0" noProof="0" dirty="0">
                <a:ln>
                  <a:noFill/>
                </a:ln>
                <a:uLnTx/>
                <a:uFillTx/>
                <a:ea typeface="+mn-ea"/>
                <a:cs typeface="Arial" panose="020B0604020202020204" pitchFamily="34" charset="0"/>
              </a:rPr>
              <a:t> Μηχανική και Μηχανική Περιβάλλοντος, Μουσικές Σπουδές, Φυσική Αγωγή, Στρατιωτικές Σχολές</a:t>
            </a:r>
            <a:br>
              <a:rPr kumimoji="0" lang="el-GR" sz="2400" i="0" u="none" strike="noStrike" kern="1200" cap="none" spc="0" normalizeH="0" baseline="0" noProof="0" dirty="0">
                <a:ln>
                  <a:noFill/>
                </a:ln>
                <a:uLnTx/>
                <a:uFillTx/>
                <a:ea typeface="+mn-ea"/>
                <a:cs typeface="Arial" panose="020B0604020202020204" pitchFamily="34" charset="0"/>
              </a:rPr>
            </a:br>
            <a:r>
              <a:rPr kumimoji="0" lang="en-US" sz="2400" i="0" u="none" strike="noStrike" kern="1200" cap="none" spc="0" normalizeH="0" baseline="0" noProof="0" dirty="0">
                <a:ln>
                  <a:noFill/>
                </a:ln>
                <a:uLnTx/>
                <a:uFillTx/>
                <a:ea typeface="+mn-ea"/>
                <a:cs typeface="Arial" panose="020B0604020202020204" pitchFamily="34" charset="0"/>
              </a:rPr>
              <a:t/>
            </a:r>
            <a:br>
              <a:rPr kumimoji="0" lang="en-US" sz="2400" i="0" u="none" strike="noStrike" kern="1200" cap="none" spc="0" normalizeH="0" baseline="0" noProof="0" dirty="0">
                <a:ln>
                  <a:noFill/>
                </a:ln>
                <a:uLnTx/>
                <a:uFillTx/>
                <a:ea typeface="+mn-ea"/>
                <a:cs typeface="Arial" panose="020B0604020202020204" pitchFamily="34" charset="0"/>
              </a:rPr>
            </a:br>
            <a:r>
              <a:rPr kumimoji="0" lang="el-GR" sz="2400" i="0" u="none" strike="noStrike" kern="1200" cap="none" spc="0" normalizeH="0" baseline="0" noProof="0" dirty="0">
                <a:ln>
                  <a:noFill/>
                </a:ln>
                <a:uLnTx/>
                <a:uFillTx/>
                <a:ea typeface="+mn-ea"/>
                <a:cs typeface="Arial" panose="020B0604020202020204" pitchFamily="34" charset="0"/>
              </a:rPr>
              <a:t>Β) Ανώτατη Σχολή  Παιδαγωγικής και Τεχνολογικής Εκπαίδευσης  (Α.Σ.ΠΑΙ.ΤΕ.)</a:t>
            </a:r>
            <a:r>
              <a:rPr kumimoji="0" lang="el-GR" sz="2000" b="1" i="0" u="none" strike="noStrike" kern="1200" cap="none" spc="0" normalizeH="0" baseline="0" noProof="0" dirty="0">
                <a:ln>
                  <a:noFill/>
                </a:ln>
                <a:solidFill>
                  <a:srgbClr val="13477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r>
            <a:br>
              <a:rPr kumimoji="0" lang="el-GR" sz="2000" b="1" i="0" u="none" strike="noStrike" kern="1200" cap="none" spc="0" normalizeH="0" baseline="0" noProof="0" dirty="0">
                <a:ln>
                  <a:noFill/>
                </a:ln>
                <a:solidFill>
                  <a:srgbClr val="13477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l-GR" sz="2000" b="1" i="0" u="none" strike="noStrike" kern="1200" cap="none" spc="0" normalizeH="0" baseline="0" noProof="0" dirty="0">
                <a:ln>
                  <a:noFill/>
                </a:ln>
                <a:solidFill>
                  <a:srgbClr val="13477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r>
            <a:br>
              <a:rPr kumimoji="0" lang="el-GR" sz="2000" b="1" i="0" u="none" strike="noStrike" kern="1200" cap="none" spc="0" normalizeH="0" baseline="0" noProof="0" dirty="0">
                <a:ln>
                  <a:noFill/>
                </a:ln>
                <a:solidFill>
                  <a:srgbClr val="13477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r>
            <a:b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br>
            <a:endParaRPr kumimoji="0" lang="en-CY"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endParaRPr lang="en-CY" dirty="0"/>
          </a:p>
        </p:txBody>
      </p:sp>
      <p:sp>
        <p:nvSpPr>
          <p:cNvPr id="4" name="Footer Placeholder 3">
            <a:extLst>
              <a:ext uri="{FF2B5EF4-FFF2-40B4-BE49-F238E27FC236}">
                <a16:creationId xmlns:a16="http://schemas.microsoft.com/office/drawing/2014/main" id="{567F8F01-6472-0A3F-3900-AD345DA6F8E6}"/>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280105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E773-D58D-8526-15A3-E94568C962CC}"/>
              </a:ext>
            </a:extLst>
          </p:cNvPr>
          <p:cNvSpPr>
            <a:spLocks noGrp="1"/>
          </p:cNvSpPr>
          <p:nvPr>
            <p:ph type="title"/>
          </p:nvPr>
        </p:nvSpPr>
        <p:spPr/>
        <p:txBody>
          <a:bodyPr>
            <a:noAutofit/>
          </a:bodyPr>
          <a:lstStyle/>
          <a:p>
            <a:pPr algn="ctr"/>
            <a:r>
              <a:rPr kumimoji="0" lang="el-GR" sz="3200" i="0" strike="noStrike" kern="1200" cap="all" spc="0" normalizeH="0" baseline="0" noProof="0" dirty="0">
                <a:ln>
                  <a:noFill/>
                </a:ln>
                <a:effectLst/>
                <a:uLnTx/>
                <a:uFillTx/>
                <a:latin typeface="+mn-lt"/>
                <a:ea typeface="+mj-ea"/>
                <a:cs typeface="Arial" panose="020B0604020202020204" pitchFamily="34" charset="0"/>
              </a:rPr>
              <a:t>3</a:t>
            </a:r>
            <a:r>
              <a:rPr kumimoji="0" lang="el-GR" sz="3200" i="0" strike="noStrike" kern="1200" cap="all" spc="0" normalizeH="0" baseline="30000" noProof="0" dirty="0">
                <a:ln>
                  <a:noFill/>
                </a:ln>
                <a:effectLst/>
                <a:uLnTx/>
                <a:uFillTx/>
                <a:latin typeface="+mn-lt"/>
                <a:ea typeface="+mj-ea"/>
                <a:cs typeface="Arial" panose="020B0604020202020204" pitchFamily="34" charset="0"/>
              </a:rPr>
              <a:t>ο</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r>
              <a:rPr kumimoji="0" lang="el-GR" sz="3200" i="0" strike="noStrike" kern="1200" cap="all" spc="0" normalizeH="0" baseline="0" noProof="0" dirty="0" err="1">
                <a:ln>
                  <a:noFill/>
                </a:ln>
                <a:effectLst/>
                <a:uLnTx/>
                <a:uFillTx/>
                <a:latin typeface="+mn-lt"/>
                <a:ea typeface="+mj-ea"/>
                <a:cs typeface="Arial" panose="020B0604020202020204" pitchFamily="34" charset="0"/>
              </a:rPr>
              <a:t>Επιστημονικο</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r>
              <a:rPr kumimoji="0" lang="el-GR" sz="3200" i="0" strike="noStrike" kern="1200" cap="all" spc="0" normalizeH="0" baseline="0" noProof="0" dirty="0" err="1">
                <a:ln>
                  <a:noFill/>
                </a:ln>
                <a:effectLst/>
                <a:uLnTx/>
                <a:uFillTx/>
                <a:latin typeface="+mn-lt"/>
                <a:ea typeface="+mj-ea"/>
                <a:cs typeface="Arial" panose="020B0604020202020204" pitchFamily="34" charset="0"/>
              </a:rPr>
              <a:t>πεδιο</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br>
              <a:rPr kumimoji="0" lang="el-GR" sz="3200" i="0" strike="noStrike" kern="1200" cap="all" spc="0" normalizeH="0" baseline="0" noProof="0" dirty="0">
                <a:ln>
                  <a:noFill/>
                </a:ln>
                <a:effectLst/>
                <a:uLnTx/>
                <a:uFillTx/>
                <a:latin typeface="+mn-lt"/>
                <a:ea typeface="+mj-ea"/>
                <a:cs typeface="Arial" panose="020B0604020202020204" pitchFamily="34" charset="0"/>
              </a:rPr>
            </a:br>
            <a:r>
              <a:rPr kumimoji="0" lang="el-GR" sz="3200" i="0" strike="noStrike" kern="1200" cap="all" spc="0" normalizeH="0" baseline="0" noProof="0" dirty="0" err="1">
                <a:ln>
                  <a:noFill/>
                </a:ln>
                <a:effectLst/>
                <a:uLnTx/>
                <a:uFillTx/>
                <a:latin typeface="+mn-lt"/>
                <a:ea typeface="+mj-ea"/>
                <a:cs typeface="Arial" panose="020B0604020202020204" pitchFamily="34" charset="0"/>
              </a:rPr>
              <a:t>επιστημων</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r>
              <a:rPr kumimoji="0" lang="el-GR" sz="3200" i="0" strike="noStrike" kern="1200" cap="all" spc="0" normalizeH="0" baseline="0" noProof="0" dirty="0" err="1">
                <a:ln>
                  <a:noFill/>
                </a:ln>
                <a:effectLst/>
                <a:uLnTx/>
                <a:uFillTx/>
                <a:latin typeface="+mn-lt"/>
                <a:ea typeface="+mj-ea"/>
                <a:cs typeface="Arial" panose="020B0604020202020204" pitchFamily="34" charset="0"/>
              </a:rPr>
              <a:t>υγειασ</a:t>
            </a:r>
            <a:r>
              <a:rPr kumimoji="0" lang="el-GR" sz="3200" i="0" strike="noStrike" kern="1200" cap="all" spc="0" normalizeH="0" baseline="0" noProof="0" dirty="0">
                <a:ln>
                  <a:noFill/>
                </a:ln>
                <a:effectLst/>
                <a:uLnTx/>
                <a:uFillTx/>
                <a:latin typeface="+mn-lt"/>
                <a:ea typeface="+mj-ea"/>
                <a:cs typeface="Arial" panose="020B0604020202020204" pitchFamily="34" charset="0"/>
              </a:rPr>
              <a:t> και </a:t>
            </a:r>
            <a:r>
              <a:rPr kumimoji="0" lang="el-GR" sz="3200" i="0" strike="noStrike" kern="1200" cap="all" spc="0" normalizeH="0" baseline="0" noProof="0" dirty="0" err="1">
                <a:ln>
                  <a:noFill/>
                </a:ln>
                <a:effectLst/>
                <a:uLnTx/>
                <a:uFillTx/>
                <a:latin typeface="+mn-lt"/>
                <a:ea typeface="+mj-ea"/>
                <a:cs typeface="Arial" panose="020B0604020202020204" pitchFamily="34" charset="0"/>
              </a:rPr>
              <a:t>ζωησ</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endParaRPr lang="en-CY" sz="3200" dirty="0">
              <a:latin typeface="+mn-lt"/>
            </a:endParaRPr>
          </a:p>
        </p:txBody>
      </p:sp>
      <p:sp>
        <p:nvSpPr>
          <p:cNvPr id="3" name="Content Placeholder 2">
            <a:extLst>
              <a:ext uri="{FF2B5EF4-FFF2-40B4-BE49-F238E27FC236}">
                <a16:creationId xmlns:a16="http://schemas.microsoft.com/office/drawing/2014/main" id="{95D6853F-8F17-35C6-9B43-B4CAC1069578}"/>
              </a:ext>
            </a:extLst>
          </p:cNvPr>
          <p:cNvSpPr>
            <a:spLocks noGrp="1"/>
          </p:cNvSpPr>
          <p:nvPr>
            <p:ph idx="1"/>
          </p:nvPr>
        </p:nvSpPr>
        <p:spPr/>
        <p: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effectLst/>
                <a:uLnTx/>
                <a:uFillTx/>
                <a:ea typeface="+mn-ea"/>
                <a:cs typeface="+mn-cs"/>
              </a:rPr>
              <a:t>Α) </a:t>
            </a:r>
            <a:r>
              <a:rPr kumimoji="0" lang="el-GR" sz="2400" i="0" u="none" strike="noStrike" kern="1200" cap="none" spc="0" normalizeH="0" baseline="0" noProof="0" dirty="0">
                <a:ln>
                  <a:noFill/>
                </a:ln>
                <a:effectLst>
                  <a:outerShdw blurRad="38100" dist="38100" dir="2700000" algn="tl">
                    <a:srgbClr val="000000">
                      <a:alpha val="43137"/>
                    </a:srgbClr>
                  </a:outerShdw>
                </a:effectLst>
                <a:uLnTx/>
                <a:uFillTx/>
                <a:ea typeface="+mn-ea"/>
                <a:cs typeface="Arial" panose="020B0604020202020204" pitchFamily="34" charset="0"/>
              </a:rPr>
              <a:t>Πανεπιστήμια</a:t>
            </a:r>
            <a:r>
              <a:rPr kumimoji="0" lang="el-GR" sz="2400" i="0" u="none" strike="noStrike" kern="1200" cap="none" spc="0" normalizeH="0" baseline="0" noProof="0" dirty="0">
                <a:ln>
                  <a:noFill/>
                </a:ln>
                <a:effectLst/>
                <a:uLnTx/>
                <a:uFillTx/>
                <a:ea typeface="+mn-ea"/>
                <a:cs typeface="+mn-cs"/>
              </a:rPr>
              <a:t> (Περιεκτική Αναφορά)</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Ιατρική, Κτηνιατρική, Φαρμακευτική, Νοσηλευτική, Βιοχημεία και Βιοτεχνολογία, Βιολογία, Γεωπονία, Δασολογία, Διαχείριση Περιβάλλοντος, Αγροτική Ανάπτυξη, Αγροτική Βιοτεχνολογία και Οινολογία, Παιδαγωγικά, </a:t>
            </a:r>
            <a:r>
              <a:rPr kumimoji="0" lang="el-GR" sz="2400" i="0" u="none" strike="noStrike" kern="1200" cap="none" spc="0" normalizeH="0" baseline="0" noProof="0" dirty="0" err="1">
                <a:ln>
                  <a:noFill/>
                </a:ln>
                <a:effectLst>
                  <a:outerShdw blurRad="38100" dist="38100" dir="2700000" algn="tl">
                    <a:srgbClr val="C0C0C0"/>
                  </a:outerShdw>
                </a:effectLst>
                <a:uLnTx/>
                <a:uFillTx/>
                <a:ea typeface="+mn-ea"/>
                <a:cs typeface="Times New Roman" panose="02020603050405020304" pitchFamily="18" charset="0"/>
              </a:rPr>
              <a:t>Διαιτολογία</a:t>
            </a: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t>
            </a:r>
            <a:r>
              <a:rPr kumimoji="0" lang="el-GR" sz="2400" i="0" u="none" strike="noStrike" kern="1200" cap="none" spc="0" normalizeH="0" baseline="0" noProof="0" dirty="0" err="1">
                <a:ln>
                  <a:noFill/>
                </a:ln>
                <a:effectLst>
                  <a:outerShdw blurRad="38100" dist="38100" dir="2700000" algn="tl">
                    <a:srgbClr val="C0C0C0"/>
                  </a:outerShdw>
                </a:effectLst>
                <a:uLnTx/>
                <a:uFillTx/>
                <a:ea typeface="+mn-ea"/>
                <a:cs typeface="Times New Roman" panose="02020603050405020304" pitchFamily="18" charset="0"/>
              </a:rPr>
              <a:t>Διατροφολογία</a:t>
            </a: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Φυσική Αγωγή, Μουσικές Σπουδές, Ιατρικές Στρατιωτικές Σχολές, </a:t>
            </a:r>
            <a:r>
              <a:rPr kumimoji="0" lang="el-GR" sz="2400" i="0" u="none" strike="noStrike" kern="1200" cap="none" spc="0" normalizeH="0" baseline="0" noProof="0" dirty="0" err="1">
                <a:ln>
                  <a:noFill/>
                </a:ln>
                <a:effectLst>
                  <a:outerShdw blurRad="38100" dist="38100" dir="2700000" algn="tl">
                    <a:srgbClr val="C0C0C0"/>
                  </a:outerShdw>
                </a:effectLst>
                <a:uLnTx/>
                <a:uFillTx/>
                <a:ea typeface="+mn-ea"/>
                <a:cs typeface="Times New Roman" panose="02020603050405020304" pitchFamily="18" charset="0"/>
              </a:rPr>
              <a:t>Λογοθεραπεία</a:t>
            </a: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Νοσηλευτική, Φυσικοθεραπεία, Τεχνολογία Τροφίμων κ.ά.</a:t>
            </a:r>
            <a:endParaRPr kumimoji="0" lang="en-CY" sz="2400" i="0" u="none" strike="noStrike" kern="1200" cap="none" spc="0" normalizeH="0" baseline="0" noProof="0" dirty="0">
              <a:ln>
                <a:noFill/>
              </a:ln>
              <a:effectLst/>
              <a:uLnTx/>
              <a:uFillTx/>
              <a:ea typeface="+mn-ea"/>
              <a:cs typeface="+mn-cs"/>
            </a:endParaRPr>
          </a:p>
          <a:p>
            <a:endParaRPr lang="en-CY" dirty="0"/>
          </a:p>
        </p:txBody>
      </p:sp>
      <p:sp>
        <p:nvSpPr>
          <p:cNvPr id="4" name="Footer Placeholder 3">
            <a:extLst>
              <a:ext uri="{FF2B5EF4-FFF2-40B4-BE49-F238E27FC236}">
                <a16:creationId xmlns:a16="http://schemas.microsoft.com/office/drawing/2014/main" id="{AD34A568-A87E-9012-7B46-DE0A4BF28E9D}"/>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712085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8349-74B1-FC16-7810-F6A11280B06C}"/>
              </a:ext>
            </a:extLst>
          </p:cNvPr>
          <p:cNvSpPr>
            <a:spLocks noGrp="1"/>
          </p:cNvSpPr>
          <p:nvPr>
            <p:ph type="title"/>
          </p:nvPr>
        </p:nvSpPr>
        <p:spPr/>
        <p:txBody>
          <a:bodyPr>
            <a:noAutofit/>
          </a:bodyPr>
          <a:lstStyle/>
          <a:p>
            <a:pPr algn="ctr"/>
            <a:r>
              <a:rPr kumimoji="0" lang="el-GR" sz="3200" i="0" strike="noStrike" kern="1200" cap="all" spc="0" normalizeH="0" baseline="0" noProof="0" dirty="0">
                <a:ln>
                  <a:noFill/>
                </a:ln>
                <a:effectLst/>
                <a:uLnTx/>
                <a:uFillTx/>
                <a:latin typeface="+mn-lt"/>
                <a:ea typeface="+mj-ea"/>
                <a:cs typeface="+mj-cs"/>
              </a:rPr>
              <a:t>4</a:t>
            </a:r>
            <a:r>
              <a:rPr kumimoji="0" lang="el-GR" sz="3200" i="0" strike="noStrike" kern="1200" cap="all" spc="0" normalizeH="0" baseline="30000" noProof="0" dirty="0">
                <a:ln>
                  <a:noFill/>
                </a:ln>
                <a:effectLst/>
                <a:uLnTx/>
                <a:uFillTx/>
                <a:latin typeface="+mn-lt"/>
                <a:ea typeface="+mj-ea"/>
                <a:cs typeface="+mj-cs"/>
              </a:rPr>
              <a:t>ο</a:t>
            </a:r>
            <a:r>
              <a:rPr kumimoji="0" lang="el-GR" sz="3200" i="0" strike="noStrike" kern="1200" cap="all" spc="0" normalizeH="0" baseline="0" noProof="0" dirty="0">
                <a:ln>
                  <a:noFill/>
                </a:ln>
                <a:effectLst/>
                <a:uLnTx/>
                <a:uFillTx/>
                <a:latin typeface="+mn-lt"/>
                <a:ea typeface="+mj-ea"/>
                <a:cs typeface="+mj-cs"/>
              </a:rPr>
              <a:t> </a:t>
            </a:r>
            <a:r>
              <a:rPr kumimoji="0" lang="el-GR" sz="3200" i="0" strike="noStrike" kern="1200" cap="all" spc="0" normalizeH="0" baseline="0" noProof="0" dirty="0" err="1">
                <a:ln>
                  <a:noFill/>
                </a:ln>
                <a:effectLst/>
                <a:uLnTx/>
                <a:uFillTx/>
                <a:latin typeface="+mn-lt"/>
                <a:ea typeface="+mj-ea"/>
                <a:cs typeface="+mj-cs"/>
              </a:rPr>
              <a:t>επιστημονικο</a:t>
            </a:r>
            <a:r>
              <a:rPr kumimoji="0" lang="el-GR" sz="3200" i="0" strike="noStrike" kern="1200" cap="all" spc="0" normalizeH="0" baseline="0" noProof="0" dirty="0">
                <a:ln>
                  <a:noFill/>
                </a:ln>
                <a:effectLst/>
                <a:uLnTx/>
                <a:uFillTx/>
                <a:latin typeface="+mn-lt"/>
                <a:ea typeface="+mj-ea"/>
                <a:cs typeface="+mj-cs"/>
              </a:rPr>
              <a:t> </a:t>
            </a:r>
            <a:r>
              <a:rPr kumimoji="0" lang="el-GR" sz="3200" i="0" strike="noStrike" kern="1200" cap="all" spc="0" normalizeH="0" baseline="0" noProof="0" dirty="0" err="1">
                <a:ln>
                  <a:noFill/>
                </a:ln>
                <a:effectLst/>
                <a:uLnTx/>
                <a:uFillTx/>
                <a:latin typeface="+mn-lt"/>
                <a:ea typeface="+mj-ea"/>
                <a:cs typeface="+mj-cs"/>
              </a:rPr>
              <a:t>πεδιο</a:t>
            </a:r>
            <a:r>
              <a:rPr kumimoji="0" lang="el-GR" sz="3200" i="0" strike="noStrike" kern="1200" cap="all" spc="0" normalizeH="0" baseline="0" noProof="0" dirty="0">
                <a:ln>
                  <a:noFill/>
                </a:ln>
                <a:effectLst/>
                <a:uLnTx/>
                <a:uFillTx/>
                <a:latin typeface="+mn-lt"/>
                <a:ea typeface="+mj-ea"/>
                <a:cs typeface="+mj-cs"/>
              </a:rPr>
              <a:t> </a:t>
            </a:r>
            <a:br>
              <a:rPr kumimoji="0" lang="el-GR" sz="3200" i="0" strike="noStrike" kern="1200" cap="all" spc="0" normalizeH="0" baseline="0" noProof="0" dirty="0">
                <a:ln>
                  <a:noFill/>
                </a:ln>
                <a:effectLst/>
                <a:uLnTx/>
                <a:uFillTx/>
                <a:latin typeface="+mn-lt"/>
                <a:ea typeface="+mj-ea"/>
                <a:cs typeface="+mj-cs"/>
              </a:rPr>
            </a:br>
            <a:r>
              <a:rPr kumimoji="0" lang="el-GR" sz="3200" i="0" strike="noStrike" kern="1200" cap="all" spc="0" normalizeH="0" baseline="0" noProof="0" dirty="0" err="1">
                <a:ln>
                  <a:noFill/>
                </a:ln>
                <a:effectLst/>
                <a:uLnTx/>
                <a:uFillTx/>
                <a:latin typeface="+mn-lt"/>
                <a:ea typeface="+mj-ea"/>
                <a:cs typeface="+mj-cs"/>
              </a:rPr>
              <a:t>επιστημων</a:t>
            </a:r>
            <a:r>
              <a:rPr kumimoji="0" lang="el-GR" sz="3200" i="0" strike="noStrike" kern="1200" cap="all" spc="0" normalizeH="0" baseline="0" noProof="0" dirty="0">
                <a:ln>
                  <a:noFill/>
                </a:ln>
                <a:effectLst/>
                <a:uLnTx/>
                <a:uFillTx/>
                <a:latin typeface="+mn-lt"/>
                <a:ea typeface="+mj-ea"/>
                <a:cs typeface="+mj-cs"/>
              </a:rPr>
              <a:t> </a:t>
            </a:r>
            <a:r>
              <a:rPr kumimoji="0" lang="el-GR" sz="3200" i="0" strike="noStrike" kern="1200" cap="all" spc="0" normalizeH="0" baseline="0" noProof="0" dirty="0" err="1">
                <a:ln>
                  <a:noFill/>
                </a:ln>
                <a:effectLst/>
                <a:uLnTx/>
                <a:uFillTx/>
                <a:latin typeface="+mn-lt"/>
                <a:ea typeface="+mj-ea"/>
                <a:cs typeface="+mj-cs"/>
              </a:rPr>
              <a:t>οικονομιασ</a:t>
            </a:r>
            <a:r>
              <a:rPr kumimoji="0" lang="el-GR" sz="3200" i="0" strike="noStrike" kern="1200" cap="all" spc="0" normalizeH="0" baseline="0" noProof="0" dirty="0">
                <a:ln>
                  <a:noFill/>
                </a:ln>
                <a:effectLst/>
                <a:uLnTx/>
                <a:uFillTx/>
                <a:latin typeface="+mn-lt"/>
                <a:ea typeface="+mj-ea"/>
                <a:cs typeface="+mj-cs"/>
              </a:rPr>
              <a:t> και </a:t>
            </a:r>
            <a:r>
              <a:rPr kumimoji="0" lang="el-GR" sz="3200" i="0" strike="noStrike" kern="1200" cap="all" spc="0" normalizeH="0" baseline="0" noProof="0" dirty="0" err="1">
                <a:ln>
                  <a:noFill/>
                </a:ln>
                <a:effectLst/>
                <a:uLnTx/>
                <a:uFillTx/>
                <a:latin typeface="+mn-lt"/>
                <a:ea typeface="+mj-ea"/>
                <a:cs typeface="+mj-cs"/>
              </a:rPr>
              <a:t>πληροφορικησ</a:t>
            </a:r>
            <a:r>
              <a:rPr kumimoji="0" lang="el-GR" sz="3200" i="0" strike="noStrike" kern="1200" cap="all" spc="0" normalizeH="0" baseline="0" noProof="0" dirty="0">
                <a:ln>
                  <a:noFill/>
                </a:ln>
                <a:effectLst/>
                <a:uLnTx/>
                <a:uFillTx/>
                <a:latin typeface="+mn-lt"/>
                <a:ea typeface="+mj-ea"/>
                <a:cs typeface="+mj-cs"/>
              </a:rPr>
              <a:t> </a:t>
            </a:r>
            <a:endParaRPr lang="en-CY" sz="3200" dirty="0">
              <a:latin typeface="+mn-lt"/>
            </a:endParaRPr>
          </a:p>
        </p:txBody>
      </p:sp>
      <p:sp>
        <p:nvSpPr>
          <p:cNvPr id="3" name="Content Placeholder 2">
            <a:extLst>
              <a:ext uri="{FF2B5EF4-FFF2-40B4-BE49-F238E27FC236}">
                <a16:creationId xmlns:a16="http://schemas.microsoft.com/office/drawing/2014/main" id="{B9CFEAA9-2009-8B57-071D-962347D6F34E}"/>
              </a:ext>
            </a:extLst>
          </p:cNvPr>
          <p:cNvSpPr>
            <a:spLocks noGrp="1"/>
          </p:cNvSpPr>
          <p:nvPr>
            <p:ph idx="1"/>
          </p:nvPr>
        </p:nvSpPr>
        <p:spPr/>
        <p:txBody>
          <a:bodyPr/>
          <a:lstStyle/>
          <a:p>
            <a:pPr>
              <a:lnSpc>
                <a:spcPct val="100000"/>
              </a:lnSpc>
            </a:pP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Α) </a:t>
            </a:r>
            <a:r>
              <a:rPr kumimoji="0" lang="el-GR" sz="2200" i="0" u="none" strike="noStrike" kern="1200" cap="none" spc="0" normalizeH="0" baseline="0" noProof="0" dirty="0">
                <a:ln>
                  <a:noFill/>
                </a:ln>
                <a:effectLst>
                  <a:outerShdw blurRad="38100" dist="38100" dir="2700000" algn="tl">
                    <a:srgbClr val="000000">
                      <a:alpha val="43137"/>
                    </a:srgbClr>
                  </a:outerShdw>
                </a:effectLst>
                <a:uLnTx/>
                <a:uFillTx/>
                <a:ea typeface="+mn-ea"/>
                <a:cs typeface="Times New Roman" panose="02020603050405020304" pitchFamily="18" charset="0"/>
              </a:rPr>
              <a:t>Πανεπιστήμια</a:t>
            </a: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(Περιεκτική αναφορά) </a:t>
            </a:r>
            <a:endParaRPr kumimoji="0" lang="en-US"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endParaRPr>
          </a:p>
          <a:p>
            <a:pPr marL="0" indent="0" algn="just">
              <a:lnSpc>
                <a:spcPct val="100000"/>
              </a:lnSpc>
              <a:buNone/>
            </a:pP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r>
            <a:b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br>
            <a:r>
              <a:rPr kumimoji="0" lang="el-GR" sz="2200" b="1"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t>
            </a:r>
            <a:r>
              <a:rPr kumimoji="0" lang="el-GR" sz="2200" b="1" i="0" u="none" strike="noStrike" kern="1200" cap="none" spc="0" normalizeH="0" baseline="0" noProof="0" dirty="0">
                <a:ln>
                  <a:noFill/>
                </a:ln>
                <a:effectLst/>
                <a:uLnTx/>
                <a:uFillTx/>
                <a:ea typeface="+mn-ea"/>
                <a:cs typeface="Times New Roman" panose="02020603050405020304" pitchFamily="18" charset="0"/>
              </a:rPr>
              <a:t>Οικονομικές Επιστήμες</a:t>
            </a:r>
            <a:r>
              <a:rPr kumimoji="0" lang="el-GR" sz="2200" i="0" u="none" strike="noStrike" kern="1200" cap="none" spc="0" normalizeH="0" baseline="0" noProof="0" dirty="0">
                <a:ln>
                  <a:noFill/>
                </a:ln>
                <a:effectLst/>
                <a:uLnTx/>
                <a:uFillTx/>
                <a:ea typeface="+mn-ea"/>
                <a:cs typeface="Times New Roman" panose="02020603050405020304" pitchFamily="18" charset="0"/>
              </a:rPr>
              <a:t>, </a:t>
            </a: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Δημόσια Διοίκηση, Διεθνείς και Ευρωπαϊκές Σπουδές, Διοικητική Επιστήμη και Τεχνολογία, Αγροτική Οικονομία και Ανάπτυξη, Λογιστική και Χρηματοοικονομική, Μάρκετινγκ και Επικοινωνία, Επιστήμη Υπολογιστών, Εφαρμοσμένη Πληροφορική, Ναυτιλιακές Σπουδές , Στατιστική και Ασφαλιστική Επιστήμη, Μουσικές Σπουδές, Παιδαγωγικό Δημοτικής Εκπαίδευσης, Οικονομικές Στρατιωτικές Σχολές κ.ά. </a:t>
            </a:r>
            <a:b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b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r>
            <a:b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b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Β) Ανώτερες Σχολές Τουριστικής Εκπαίδευσης (Α.Σ.Τ.Ε.)</a:t>
            </a:r>
            <a:endParaRPr lang="en-CY" dirty="0"/>
          </a:p>
        </p:txBody>
      </p:sp>
      <p:sp>
        <p:nvSpPr>
          <p:cNvPr id="4" name="Footer Placeholder 3">
            <a:extLst>
              <a:ext uri="{FF2B5EF4-FFF2-40B4-BE49-F238E27FC236}">
                <a16:creationId xmlns:a16="http://schemas.microsoft.com/office/drawing/2014/main" id="{9991C7EE-4702-4C77-F3DD-2905466CF51C}"/>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8669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pic>
        <p:nvPicPr>
          <p:cNvPr id="4" name="Picture 3">
            <a:extLst>
              <a:ext uri="{FF2B5EF4-FFF2-40B4-BE49-F238E27FC236}">
                <a16:creationId xmlns:a16="http://schemas.microsoft.com/office/drawing/2014/main" id="{D43A9878-244D-A63F-6F1D-4BA421F9EAE1}"/>
              </a:ext>
            </a:extLst>
          </p:cNvPr>
          <p:cNvPicPr>
            <a:picLocks noChangeAspect="1"/>
          </p:cNvPicPr>
          <p:nvPr/>
        </p:nvPicPr>
        <p:blipFill>
          <a:blip r:embed="rId2"/>
          <a:stretch>
            <a:fillRect/>
          </a:stretch>
        </p:blipFill>
        <p:spPr>
          <a:xfrm>
            <a:off x="2456942" y="409153"/>
            <a:ext cx="7278116" cy="6039693"/>
          </a:xfrm>
          <a:prstGeom prst="rect">
            <a:avLst/>
          </a:prstGeom>
        </p:spPr>
      </p:pic>
    </p:spTree>
    <p:extLst>
      <p:ext uri="{BB962C8B-B14F-4D97-AF65-F5344CB8AC3E}">
        <p14:creationId xmlns:p14="http://schemas.microsoft.com/office/powerpoint/2010/main" val="1613537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583F-3034-20A5-C898-47E18CE0E13E}"/>
              </a:ext>
            </a:extLst>
          </p:cNvPr>
          <p:cNvSpPr>
            <a:spLocks noGrp="1"/>
          </p:cNvSpPr>
          <p:nvPr>
            <p:ph type="title"/>
          </p:nvPr>
        </p:nvSpPr>
        <p:spPr/>
        <p:txBody>
          <a:bodyPr/>
          <a:lstStyle/>
          <a:p>
            <a:endParaRPr lang="en-CY"/>
          </a:p>
        </p:txBody>
      </p:sp>
      <p:sp>
        <p:nvSpPr>
          <p:cNvPr id="3" name="Content Placeholder 2">
            <a:extLst>
              <a:ext uri="{FF2B5EF4-FFF2-40B4-BE49-F238E27FC236}">
                <a16:creationId xmlns:a16="http://schemas.microsoft.com/office/drawing/2014/main" id="{303CE6B6-C4A1-D110-EAD6-7610A53F4E6A}"/>
              </a:ext>
            </a:extLst>
          </p:cNvPr>
          <p:cNvSpPr>
            <a:spLocks noGrp="1"/>
          </p:cNvSpPr>
          <p:nvPr>
            <p:ph idx="1"/>
          </p:nvPr>
        </p:nvSpPr>
        <p:spPr/>
        <p:txBody>
          <a:bodyPr/>
          <a:lstStyle/>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8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t>
            </a:r>
            <a:r>
              <a:rPr kumimoji="0" lang="el-GR" sz="2800" i="0" u="none" strike="noStrike" kern="1200" cap="none" spc="0" normalizeH="0" baseline="0" noProof="0" dirty="0">
                <a:ln>
                  <a:noFill/>
                </a:ln>
                <a:solidFill>
                  <a:schemeClr val="accent6"/>
                </a:solidFill>
                <a:uLnTx/>
                <a:uFillTx/>
                <a:ea typeface="+mn-ea"/>
                <a:cs typeface="Times New Roman" panose="02020603050405020304" pitchFamily="18" charset="0"/>
              </a:rPr>
              <a:t>ΣΗΜΕΙΩΣΗ:</a:t>
            </a:r>
            <a:r>
              <a:rPr kumimoji="0" lang="el-GR" sz="2800" i="0" u="none" strike="noStrike" kern="1200" cap="none" spc="0" normalizeH="0" baseline="0" noProof="0" dirty="0">
                <a:ln>
                  <a:noFill/>
                </a:ln>
                <a:uLnTx/>
                <a:uFillTx/>
                <a:ea typeface="+mn-ea"/>
                <a:cs typeface="Times New Roman" panose="02020603050405020304" pitchFamily="18" charset="0"/>
              </a:rPr>
              <a:t> Κάποια Τμήματα Πανεπιστημίων είναι ενταγμένα σε πέραν του ενός Επιστημονικού Πεδίου π.χ. Παιδαγωγικό, Βιολογία, Χημεία, Μουσικές Σπουδές, Γεωπονία, Δασολογία, Πληροφορική, Φυσική Αγωγή κ.ά.</a:t>
            </a:r>
            <a:endParaRPr kumimoji="0" lang="en-US" sz="2800" i="0" u="none" strike="noStrike" kern="1200" cap="none" spc="0" normalizeH="0" baseline="0" noProof="0" dirty="0">
              <a:ln>
                <a:noFill/>
              </a:ln>
              <a:uLnTx/>
              <a:uFillTx/>
              <a:ea typeface="+mn-ea"/>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l-GR" sz="28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endParaRPr>
          </a:p>
          <a:p>
            <a:pPr marL="228600" marR="0" lvl="0" indent="-22860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8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a:t>
            </a:r>
          </a:p>
          <a:p>
            <a:endParaRPr lang="en-CY" dirty="0"/>
          </a:p>
        </p:txBody>
      </p:sp>
      <p:sp>
        <p:nvSpPr>
          <p:cNvPr id="4" name="Footer Placeholder 3">
            <a:extLst>
              <a:ext uri="{FF2B5EF4-FFF2-40B4-BE49-F238E27FC236}">
                <a16:creationId xmlns:a16="http://schemas.microsoft.com/office/drawing/2014/main" id="{8B8237C4-0899-537C-FE24-C41B323EAB2B}"/>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185927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E77C2-2853-DFF5-F697-9AB12BAEDA1B}"/>
              </a:ext>
            </a:extLst>
          </p:cNvPr>
          <p:cNvSpPr>
            <a:spLocks noGrp="1"/>
          </p:cNvSpPr>
          <p:nvPr>
            <p:ph idx="1"/>
          </p:nvPr>
        </p:nvSpPr>
        <p:spPr>
          <a:xfrm>
            <a:off x="838200" y="870439"/>
            <a:ext cx="10515600" cy="4902078"/>
          </a:xfrm>
        </p:spPr>
        <p:txBody>
          <a:bodyPr>
            <a:normAutofit/>
          </a:bodyPr>
          <a:lstStyle/>
          <a:p>
            <a:pPr marL="0" indent="0">
              <a:buNone/>
            </a:pPr>
            <a:r>
              <a:rPr lang="el-GR" sz="2800" b="1" dirty="0">
                <a:cs typeface="Times New Roman" panose="02020603050405020304" pitchFamily="18" charset="0"/>
              </a:rPr>
              <a:t>Πλαίσια  Πρόσβασης :</a:t>
            </a:r>
            <a:endParaRPr lang="en-US" sz="2800" b="1" dirty="0">
              <a:cs typeface="Times New Roman" panose="02020603050405020304" pitchFamily="18" charset="0"/>
            </a:endParaRPr>
          </a:p>
          <a:p>
            <a:pPr marL="0" indent="0">
              <a:buNone/>
            </a:pPr>
            <a:r>
              <a:rPr lang="el-GR" sz="2800" dirty="0">
                <a:cs typeface="Times New Roman" panose="02020603050405020304" pitchFamily="18" charset="0"/>
              </a:rPr>
              <a:t>Κυπριακό Σύστημα για την Πρόσβαση σε Τμήματα/Σχολές ενταγμένα στα 4 Επιστημονικά Πεδία της Δημόσιας Τριτοβάθμιας Εκπαίδευσης Κύπρου και Ελλάδας.</a:t>
            </a:r>
          </a:p>
          <a:p>
            <a:pPr marL="0" indent="0">
              <a:buNone/>
            </a:pPr>
            <a:endParaRPr lang="el-GR" sz="2800" dirty="0">
              <a:effectLst>
                <a:outerShdw blurRad="38100" dist="38100" dir="2700000" algn="tl">
                  <a:srgbClr val="C0C0C0"/>
                </a:outerShdw>
              </a:effectLst>
              <a:cs typeface="Times New Roman" panose="02020603050405020304" pitchFamily="18" charset="0"/>
            </a:endParaRPr>
          </a:p>
          <a:p>
            <a:pPr marL="0" indent="0">
              <a:buNone/>
            </a:pPr>
            <a:r>
              <a:rPr lang="el-GR" sz="2800" b="1" dirty="0">
                <a:effectLst>
                  <a:outerShdw blurRad="38100" dist="38100" dir="2700000" algn="tl">
                    <a:srgbClr val="C0C0C0"/>
                  </a:outerShdw>
                </a:effectLst>
                <a:cs typeface="Times New Roman" panose="02020603050405020304" pitchFamily="18" charset="0"/>
              </a:rPr>
              <a:t>Κατηγορίες μαθημάτων</a:t>
            </a:r>
            <a:r>
              <a:rPr lang="en-US" sz="2800" b="1" dirty="0">
                <a:effectLst>
                  <a:outerShdw blurRad="38100" dist="38100" dir="2700000" algn="tl">
                    <a:srgbClr val="C0C0C0"/>
                  </a:outerShdw>
                </a:effectLst>
                <a:cs typeface="Times New Roman" panose="02020603050405020304" pitchFamily="18" charset="0"/>
              </a:rPr>
              <a:t> </a:t>
            </a:r>
            <a:r>
              <a:rPr lang="el-GR" sz="2800" b="1" dirty="0">
                <a:effectLst>
                  <a:outerShdw blurRad="38100" dist="38100" dir="2700000" algn="tl">
                    <a:srgbClr val="C0C0C0"/>
                  </a:outerShdw>
                </a:effectLst>
                <a:cs typeface="Times New Roman" panose="02020603050405020304" pitchFamily="18" charset="0"/>
              </a:rPr>
              <a:t>Πρόσβασης:   </a:t>
            </a:r>
            <a:r>
              <a:rPr lang="el-GR" sz="2800" i="1" dirty="0">
                <a:effectLst>
                  <a:outerShdw blurRad="38100" dist="38100" dir="2700000" algn="tl">
                    <a:srgbClr val="C0C0C0"/>
                  </a:outerShdw>
                </a:effectLst>
                <a:cs typeface="Times New Roman" panose="02020603050405020304" pitchFamily="18" charset="0"/>
              </a:rPr>
              <a:t/>
            </a:r>
            <a:br>
              <a:rPr lang="el-GR" sz="2800" i="1" dirty="0">
                <a:effectLst>
                  <a:outerShdw blurRad="38100" dist="38100" dir="2700000" algn="tl">
                    <a:srgbClr val="C0C0C0"/>
                  </a:outerShdw>
                </a:effectLst>
                <a:cs typeface="Times New Roman" panose="02020603050405020304" pitchFamily="18" charset="0"/>
              </a:rPr>
            </a:br>
            <a:r>
              <a:rPr lang="el-GR" sz="2800" dirty="0">
                <a:cs typeface="Times New Roman" panose="02020603050405020304" pitchFamily="18" charset="0"/>
              </a:rPr>
              <a:t>Υποχρεωτικά</a:t>
            </a:r>
            <a:br>
              <a:rPr lang="el-GR" sz="2800" dirty="0">
                <a:cs typeface="Times New Roman" panose="02020603050405020304" pitchFamily="18" charset="0"/>
              </a:rPr>
            </a:br>
            <a:r>
              <a:rPr lang="el-GR" sz="2800" dirty="0">
                <a:cs typeface="Times New Roman" panose="02020603050405020304" pitchFamily="18" charset="0"/>
              </a:rPr>
              <a:t>Επιλεγόμενα</a:t>
            </a:r>
          </a:p>
          <a:p>
            <a:pPr marL="0" indent="0">
              <a:buNone/>
            </a:pPr>
            <a:r>
              <a:rPr lang="el-GR" sz="20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0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GB" sz="2000" dirty="0">
              <a:solidFill>
                <a:srgbClr val="FFFF00"/>
              </a:solidFill>
              <a:latin typeface="Times New Roman" panose="02020603050405020304" pitchFamily="18" charset="0"/>
              <a:cs typeface="Times New Roman" panose="02020603050405020304" pitchFamily="18" charset="0"/>
            </a:endParaRPr>
          </a:p>
          <a:p>
            <a:endParaRPr lang="en-CY" dirty="0"/>
          </a:p>
        </p:txBody>
      </p:sp>
      <p:sp>
        <p:nvSpPr>
          <p:cNvPr id="4" name="Footer Placeholder 3">
            <a:extLst>
              <a:ext uri="{FF2B5EF4-FFF2-40B4-BE49-F238E27FC236}">
                <a16:creationId xmlns:a16="http://schemas.microsoft.com/office/drawing/2014/main" id="{714BA9AD-46E5-5F33-60C3-D0AED1379B2B}"/>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283318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9627-E86D-F247-924B-256E79D5DBD6}"/>
              </a:ext>
            </a:extLst>
          </p:cNvPr>
          <p:cNvSpPr>
            <a:spLocks noGrp="1"/>
          </p:cNvSpPr>
          <p:nvPr>
            <p:ph type="title"/>
          </p:nvPr>
        </p:nvSpPr>
        <p:spPr>
          <a:xfrm>
            <a:off x="838200" y="365126"/>
            <a:ext cx="10515600" cy="399806"/>
          </a:xfrm>
        </p:spPr>
        <p:txBody>
          <a:bodyPr>
            <a:noAutofit/>
          </a:bodyPr>
          <a:lstStyle/>
          <a:p>
            <a:pPr algn="ctr"/>
            <a:r>
              <a:rPr kumimoji="0" lang="el-GR" sz="3200" i="0" u="none" strike="noStrike" kern="1200" cap="all" spc="0" normalizeH="0" baseline="0" noProof="0" dirty="0" err="1">
                <a:ln>
                  <a:noFill/>
                </a:ln>
                <a:effectLst/>
                <a:uLnTx/>
                <a:uFillTx/>
                <a:latin typeface="+mn-lt"/>
                <a:ea typeface="+mj-ea"/>
                <a:cs typeface="+mj-cs"/>
              </a:rPr>
              <a:t>παραδειγμα</a:t>
            </a:r>
            <a:r>
              <a:rPr kumimoji="0" lang="el-GR" sz="3200" i="0" u="none" strike="noStrike" kern="1200" cap="all" spc="0" normalizeH="0" baseline="0" noProof="0" dirty="0">
                <a:ln>
                  <a:noFill/>
                </a:ln>
                <a:effectLst/>
                <a:uLnTx/>
                <a:uFillTx/>
                <a:latin typeface="+mn-lt"/>
                <a:ea typeface="+mj-ea"/>
                <a:cs typeface="+mj-cs"/>
              </a:rPr>
              <a:t>: </a:t>
            </a:r>
            <a:r>
              <a:rPr kumimoji="0" lang="en-US" sz="3200" i="0" u="none" strike="noStrike" kern="1200" cap="all" spc="0" normalizeH="0" baseline="0" noProof="0" dirty="0">
                <a:ln>
                  <a:noFill/>
                </a:ln>
                <a:effectLst/>
                <a:uLnTx/>
                <a:uFillTx/>
                <a:latin typeface="+mn-lt"/>
                <a:ea typeface="+mj-ea"/>
                <a:cs typeface="+mj-cs"/>
              </a:rPr>
              <a:t>(</a:t>
            </a:r>
            <a:r>
              <a:rPr kumimoji="0" lang="el-GR" sz="3200" i="0" u="none" strike="noStrike" kern="1200" cap="all" spc="0" normalizeH="0" baseline="0" noProof="0" dirty="0" err="1">
                <a:ln>
                  <a:noFill/>
                </a:ln>
                <a:effectLst/>
                <a:uLnTx/>
                <a:uFillTx/>
                <a:latin typeface="+mn-lt"/>
                <a:ea typeface="+mj-ea"/>
                <a:cs typeface="+mj-cs"/>
              </a:rPr>
              <a:t>πλαισιο</a:t>
            </a:r>
            <a:r>
              <a:rPr kumimoji="0" lang="el-GR" sz="3200" i="0" u="none" strike="noStrike" kern="1200" cap="all" spc="0" normalizeH="0" baseline="0" noProof="0" dirty="0">
                <a:ln>
                  <a:noFill/>
                </a:ln>
                <a:effectLst/>
                <a:uLnTx/>
                <a:uFillTx/>
                <a:latin typeface="+mn-lt"/>
                <a:ea typeface="+mj-ea"/>
                <a:cs typeface="+mj-cs"/>
              </a:rPr>
              <a:t> </a:t>
            </a:r>
            <a:r>
              <a:rPr kumimoji="0" lang="el-GR" sz="3200" i="0" u="none" strike="noStrike" kern="1200" cap="all" spc="0" normalizeH="0" baseline="0" noProof="0" dirty="0" err="1">
                <a:ln>
                  <a:noFill/>
                </a:ln>
                <a:effectLst/>
                <a:uLnTx/>
                <a:uFillTx/>
                <a:latin typeface="+mn-lt"/>
                <a:ea typeface="+mj-ea"/>
                <a:cs typeface="+mj-cs"/>
              </a:rPr>
              <a:t>προσβασησ</a:t>
            </a:r>
            <a:r>
              <a:rPr kumimoji="0" lang="el-GR" sz="3200" i="0" u="none" strike="noStrike" kern="1200" cap="all" spc="0" normalizeH="0" baseline="0" noProof="0" dirty="0">
                <a:ln>
                  <a:noFill/>
                </a:ln>
                <a:effectLst/>
                <a:uLnTx/>
                <a:uFillTx/>
                <a:latin typeface="+mn-lt"/>
                <a:ea typeface="+mj-ea"/>
                <a:cs typeface="+mj-cs"/>
              </a:rPr>
              <a:t> 10</a:t>
            </a:r>
            <a:r>
              <a:rPr kumimoji="0" lang="en-US" sz="3200" i="0" u="none" strike="noStrike" kern="1200" cap="all" spc="0" normalizeH="0" baseline="0" noProof="0" dirty="0">
                <a:ln>
                  <a:noFill/>
                </a:ln>
                <a:effectLst/>
                <a:uLnTx/>
                <a:uFillTx/>
                <a:latin typeface="+mn-lt"/>
                <a:ea typeface="+mj-ea"/>
                <a:cs typeface="+mj-cs"/>
              </a:rPr>
              <a:t>)</a:t>
            </a:r>
            <a:endParaRPr lang="en-CY" sz="3200" dirty="0">
              <a:latin typeface="+mn-lt"/>
            </a:endParaRPr>
          </a:p>
        </p:txBody>
      </p:sp>
      <p:graphicFrame>
        <p:nvGraphicFramePr>
          <p:cNvPr id="5" name="Content Placeholder 4">
            <a:extLst>
              <a:ext uri="{FF2B5EF4-FFF2-40B4-BE49-F238E27FC236}">
                <a16:creationId xmlns:a16="http://schemas.microsoft.com/office/drawing/2014/main" id="{3FC5E7DD-B1D5-FF8A-6538-63606D6C13F2}"/>
              </a:ext>
            </a:extLst>
          </p:cNvPr>
          <p:cNvGraphicFramePr>
            <a:graphicFrameLocks noGrp="1"/>
          </p:cNvGraphicFramePr>
          <p:nvPr>
            <p:ph idx="1"/>
            <p:extLst>
              <p:ext uri="{D42A27DB-BD31-4B8C-83A1-F6EECF244321}">
                <p14:modId xmlns:p14="http://schemas.microsoft.com/office/powerpoint/2010/main" val="834016488"/>
              </p:ext>
            </p:extLst>
          </p:nvPr>
        </p:nvGraphicFramePr>
        <p:xfrm>
          <a:off x="2857500" y="791308"/>
          <a:ext cx="6305751" cy="5956544"/>
        </p:xfrm>
        <a:graphic>
          <a:graphicData uri="http://schemas.openxmlformats.org/drawingml/2006/table">
            <a:tbl>
              <a:tblPr firstRow="1" firstCol="1" bandRow="1"/>
              <a:tblGrid>
                <a:gridCol w="683433">
                  <a:extLst>
                    <a:ext uri="{9D8B030D-6E8A-4147-A177-3AD203B41FA5}">
                      <a16:colId xmlns:a16="http://schemas.microsoft.com/office/drawing/2014/main" val="1709807382"/>
                    </a:ext>
                  </a:extLst>
                </a:gridCol>
                <a:gridCol w="1912714">
                  <a:extLst>
                    <a:ext uri="{9D8B030D-6E8A-4147-A177-3AD203B41FA5}">
                      <a16:colId xmlns:a16="http://schemas.microsoft.com/office/drawing/2014/main" val="3700714230"/>
                    </a:ext>
                  </a:extLst>
                </a:gridCol>
                <a:gridCol w="3709604">
                  <a:extLst>
                    <a:ext uri="{9D8B030D-6E8A-4147-A177-3AD203B41FA5}">
                      <a16:colId xmlns:a16="http://schemas.microsoft.com/office/drawing/2014/main" val="1937485057"/>
                    </a:ext>
                  </a:extLst>
                </a:gridCol>
              </a:tblGrid>
              <a:tr h="146513">
                <a:tc gridSpan="3">
                  <a:txBody>
                    <a:bodyPr/>
                    <a:lstStyle/>
                    <a:p>
                      <a:pPr algn="ctr">
                        <a:lnSpc>
                          <a:spcPct val="115000"/>
                        </a:lnSpc>
                        <a:spcAft>
                          <a:spcPts val="1000"/>
                        </a:spcAft>
                      </a:pPr>
                      <a:r>
                        <a:rPr lang="el-GR" sz="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Πλαίσιο Πρόσβασης 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CY"/>
                    </a:p>
                  </a:txBody>
                  <a:tcPr/>
                </a:tc>
                <a:tc hMerge="1">
                  <a:txBody>
                    <a:bodyPr/>
                    <a:lstStyle/>
                    <a:p>
                      <a:endParaRPr lang="en-CY"/>
                    </a:p>
                  </a:txBody>
                  <a:tcPr/>
                </a:tc>
                <a:extLst>
                  <a:ext uri="{0D108BD9-81ED-4DB2-BD59-A6C34878D82A}">
                    <a16:rowId xmlns:a16="http://schemas.microsoft.com/office/drawing/2014/main" val="1053403079"/>
                  </a:ext>
                </a:extLst>
              </a:tr>
              <a:tr h="1697596">
                <a:tc rowSpan="2">
                  <a:txBody>
                    <a:bodyPr/>
                    <a:lstStyle/>
                    <a:p>
                      <a:pPr>
                        <a:lnSpc>
                          <a:spcPct val="115000"/>
                        </a:lnSpc>
                        <a:spcAft>
                          <a:spcPts val="1000"/>
                        </a:spcAft>
                      </a:pPr>
                      <a:r>
                        <a:rPr lang="el-GR"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Κωδικός Σχολής</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Aft>
                          <a:spcPts val="1000"/>
                        </a:spcAft>
                      </a:pPr>
                      <a:r>
                        <a:rPr lang="el-GR"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Υποχρεωτικά Μαθήματα (2):</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Νέα Ελληνικά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Μαθηματικά </a:t>
                      </a:r>
                      <a:r>
                        <a:rPr lang="el-GR" sz="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ή</a:t>
                      </a: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Μαθηματικά Κ.Κ.</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sz="800" dirty="0">
                          <a:effectLst/>
                          <a:latin typeface="Arial" panose="020B0604020202020204" pitchFamily="34" charset="0"/>
                          <a:ea typeface="Calibri" panose="020F0502020204030204" pitchFamily="34" charset="0"/>
                          <a:cs typeface="Times New Roman" panose="02020603050405020304" pitchFamily="18" charset="0"/>
                        </a:rPr>
                        <a:t> </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Aft>
                          <a:spcPts val="1000"/>
                        </a:spcAft>
                      </a:pPr>
                      <a:r>
                        <a:rPr lang="el-GR"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Επιλεγόμενα Μαθήματα (2):</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Αρχαία Ελληνικά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Ιστορία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Λατινικά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Αγγλικά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Οικονομικά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Φυσική</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Βιολογία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Χημεία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Λογιστική</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69190537"/>
                  </a:ext>
                </a:extLst>
              </a:tr>
              <a:tr h="146513">
                <a:tc vMerge="1">
                  <a:txBody>
                    <a:bodyPr/>
                    <a:lstStyle/>
                    <a:p>
                      <a:endParaRPr lang="en-CY"/>
                    </a:p>
                  </a:txBody>
                  <a:tcPr/>
                </a:tc>
                <a:tc gridSpan="2">
                  <a:txBody>
                    <a:bodyPr/>
                    <a:lstStyle/>
                    <a:p>
                      <a:pPr>
                        <a:lnSpc>
                          <a:spcPct val="115000"/>
                        </a:lnSpc>
                        <a:spcAft>
                          <a:spcPts val="1000"/>
                        </a:spcAft>
                      </a:pPr>
                      <a:r>
                        <a:rPr lang="el-GR"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ΠΑΝΕΠΙΣΤΗΜΙΑ/ΤΜΗΜΑ - ΚΥΠΡΟΣ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26350611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ΨΥΧΟΛΟΓΙΑΣ (Π.Κ.)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54828365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1111</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ΑΓΩΓΗΣ (ΔΗΜΟΤΙΚΗ ΕΚΠΑΙΔΕΥΣΗ) (Π.Κ.)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746248031"/>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ΑΓΩΓΗΣ (ΠΡΟΔΗΜΟΤΙΚΗ ΕΚΠΑΙΔΕΥΣΗ) (Π.Κ.)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66428060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ΑΠΟΚΑΤΑΣΤΑΣΗΣ (ΛΟΓΟΘΕΡΑΠΕΙΑ/ΛΟΓΟΠΑΘΟΛΟΓΙΑ) (Τ.Π.Κ.)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985482315"/>
                  </a:ext>
                </a:extLst>
              </a:tr>
              <a:tr h="146513">
                <a:tc>
                  <a:txBody>
                    <a:bodyPr/>
                    <a:lstStyle/>
                    <a:p>
                      <a:pPr algn="ctr">
                        <a:lnSpc>
                          <a:spcPct val="115000"/>
                        </a:lnSpc>
                        <a:spcAft>
                          <a:spcPts val="1000"/>
                        </a:spcAft>
                      </a:pPr>
                      <a:r>
                        <a:rPr lang="el-GR" sz="800" b="1">
                          <a:effectLst/>
                          <a:latin typeface="Arial" panose="020B0604020202020204" pitchFamily="34" charset="0"/>
                          <a:ea typeface="Calibri" panose="020F0502020204030204" pitchFamily="34" charset="0"/>
                          <a:cs typeface="Times New Roman" panose="02020603050405020304" pitchFamily="18" charset="0"/>
                        </a:rPr>
                        <a:t> </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ΠΑΝΕΠΙΣΤΗΜΙΑ/ΤΜΗΜΑ - ΕΛΛΑΔΑ</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96175060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ΑΓΩΓΗΣ ΚΑΙ ΦΡΟΝΤΙΔΑΣ ΣΤΗΝ ΠΡΩΙΜΗ ΠΑΙΔΙΚΗ ΗΛΙΚΙΑ (ΘΕΣΣΑΛΟΝΙΚΗ – ΔΙ.ΠΑ.Ε.)</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732018949"/>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ΑΓΩΓΗΣ ΚΑΙ ΦΡΟΝΤΙΔΑΣ ΣΤΗΝ ΠΡΩΙΜΗ ΠΑΙΔΙΚΗ ΗΛΙΚΙΑ (ΑΙΓΑΛΕΩ – ΠΑΝ. ΔΥΤ. ΑΤΤΙΚΗΣ)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806037631"/>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1241</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ΑΓΩΓΗΣ ΚΑΙ ΦΡΟΝΤΙΔΑΣ ΣΤΗΝ ΠΡΩΙΜΗ ΠΑΙΔΙΚΗ ΗΛΙΚΙΑ (ΙΩΑΝΝΙΝΑ – ΠΑΝ. ΙΩΑΝΝΙΝΩΝ)</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92270830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356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ΓΕΩΓΡΑΦΙΑΣ (ΑΘΗΝΑ – ΧΑΡΟΚΟΠΕΙΟ)</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742701757"/>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ΓΕΩΓΡΑΦΙΑΣ (ΜΥΤΙΛΗΝΗ – ΠΑΝ. ΑΙΓΑΙΟΥ)</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952550818"/>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ΕΚΠΑΙΔΕΥΣΗΣ ΚΑΙ ΑΓΩΓΗΣ ΣΤΗΝ ΠΡΟΣΧΟΛΙΚΗ ΗΛΙΚΙΑ (ΑΘΗΝΑ – ΕΚΠΑ)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481932549"/>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ΠΡΟΣΧΟΛΙΚΗΣ ΑΓΩΓΗΣ ΚΑΙ ΕΚΠΑΙΔΕΥΣΗΣ (ΘΕΣΣΑΛΟΝΙΚΗ – ΑΠΘ)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493003701"/>
                  </a:ext>
                </a:extLst>
              </a:tr>
              <a:tr h="303097">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ΕΚΠΑΙΔΕΥΣΗΣ ΚΑΙ ΚΟΙΝΩΝΙΚΗΣ ΕΡΓΑΣΙΑΣ (ΠΑΤΡΑ – ΠΑΝ. ΠΑΤΡΩΝ)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(πρόσβαση και από το Πλαίσιο 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7568284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ΕΚΠΑΙΔΕΥΣΗΣ ΚΑΙ ΤΗΣ ΑΓΩΓΗΣ ΣΤΗΝ ΠΡΟΣΧΟΛΙΚΗ ΗΛΙΚΙΑ (ΠΑΤΡΑ – ΠΑΝ. ΠΑΤΡΩΝ)</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552668819"/>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ΕΚΠΑΙΔΕΥΣΗΣ ΣΤΗΝ ΠΡΟΣΧΟΛΙΚΗ ΗΛΙΚΙΑ (ΑΛΕΞΑΝΔΡΟΥΠΟΛΗ – ΔΠΘ)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56529270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ΠΡΟΣΧΟΛΙΚΗΣ ΑΓΩΓΗΣ ΚΑΙ ΕΚΠΑΙΔΕΥΤΙΚΟΥ ΣΧΕΔΙΑΣΜΟΥ (ΡΟΔΟΣ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ΠΑΝ. ΑΙΓΑΙΟΥ)</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735015235"/>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1245</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ΛΟΓΟΘΕΡΑΠΕΙΑΣ (ΙΩΑΝΝΙΝΑ – ΠΑΝ. ΙΩΑΝΝΙΝΩΝ)</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(πρόσβαση και από το Πλαίσιο 28)</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βλ. Σημ</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48093443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1515</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ΛΟΓΟΘΕΡΑΠΕΙΑΣ (ΚΑΛΑΜΑΤΑ – ΠΑΝ.ΠΕΛ/ΝΗΣΟΥ)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(πρόσβαση και από το Πλαίσιο 28)</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βλ. Σημ</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869302622"/>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ΛΟΓΟΘΕΡΑΠΕΙΑΣ (ΠΑΤΡΑ – ΠΑΝ. ΠΑΤΡΩΝ)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(πρόσβαση και από το Πλαίσιο 28)</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βλ. Σημ</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459360888"/>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(ΑΘΗΝΑ – ΕΚΠΑ)</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4632510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(ΑΛΕΞΑΝΔΡΟΥΠΟΛΗ – ΔΠΘ)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3347265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(ΒΟΛΟΣ – ΠΑΝ. ΘΕΣΣΑΛΙΑΣ)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31650885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(ΘΕΣΣΑΛΟΝΙΚΗ – ΑΠΘ)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2145950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(ΙΩΑΝΝΙΝΑ – ΠΑΝ. ΙΩΑΝΝΙΝΩΝ)</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45192577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(ΡΕΘΥΜΝΟ – ΠΑΝ. ΚΡΗΤΗΣ)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824317607"/>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(ΡΟΔΟΣ – ΠΑΝ. ΑΙΓΑΙΟΥ)</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066732316"/>
                  </a:ext>
                </a:extLst>
              </a:tr>
            </a:tbl>
          </a:graphicData>
        </a:graphic>
      </p:graphicFrame>
    </p:spTree>
    <p:extLst>
      <p:ext uri="{BB962C8B-B14F-4D97-AF65-F5344CB8AC3E}">
        <p14:creationId xmlns:p14="http://schemas.microsoft.com/office/powerpoint/2010/main" val="2485142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3A12-824F-ACE7-5FC3-F08AE1FE6354}"/>
              </a:ext>
            </a:extLst>
          </p:cNvPr>
          <p:cNvSpPr>
            <a:spLocks noGrp="1"/>
          </p:cNvSpPr>
          <p:nvPr>
            <p:ph type="title"/>
          </p:nvPr>
        </p:nvSpPr>
        <p:spPr>
          <a:xfrm>
            <a:off x="838200" y="231007"/>
            <a:ext cx="10515600" cy="1459682"/>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l-GR" sz="3600" i="0" u="none" strike="noStrike" kern="1200" cap="none" spc="0" normalizeH="0" baseline="0" noProof="0" dirty="0">
                <a:ln w="11430"/>
                <a:effectLst>
                  <a:outerShdw blurRad="50800" dist="39000" dir="5460000" algn="tl">
                    <a:srgbClr val="000000">
                      <a:alpha val="38000"/>
                    </a:srgbClr>
                  </a:outerShdw>
                </a:effectLst>
                <a:uLnTx/>
                <a:uFillTx/>
                <a:latin typeface="+mn-lt"/>
                <a:ea typeface="+mn-ea"/>
                <a:cs typeface="Arial" panose="020B0604020202020204" pitchFamily="34" charset="0"/>
              </a:rPr>
              <a:t/>
            </a:r>
            <a:br>
              <a:rPr kumimoji="0" lang="el-GR" sz="3600" i="0" u="none" strike="noStrike" kern="1200" cap="none" spc="0" normalizeH="0" baseline="0" noProof="0" dirty="0">
                <a:ln w="11430"/>
                <a:effectLst>
                  <a:outerShdw blurRad="50800" dist="39000" dir="5460000" algn="tl">
                    <a:srgbClr val="000000">
                      <a:alpha val="38000"/>
                    </a:srgbClr>
                  </a:outerShdw>
                </a:effectLst>
                <a:uLnTx/>
                <a:uFillTx/>
                <a:latin typeface="+mn-lt"/>
                <a:ea typeface="+mn-ea"/>
                <a:cs typeface="Arial" panose="020B0604020202020204" pitchFamily="34" charset="0"/>
              </a:rPr>
            </a:br>
            <a:r>
              <a:rPr kumimoji="0" lang="el-GR" sz="3600" i="0" u="none" strike="noStrike" kern="1200" cap="none" spc="0" normalizeH="0" baseline="0" noProof="0" dirty="0">
                <a:ln w="11430"/>
                <a:uLnTx/>
                <a:uFillTx/>
                <a:latin typeface="+mn-lt"/>
                <a:ea typeface="+mn-ea"/>
                <a:cs typeface="Arial" panose="020B0604020202020204" pitchFamily="34" charset="0"/>
              </a:rPr>
              <a:t>ΔΙΑΔΙΚΑΣΙΑ </a:t>
            </a:r>
            <a:r>
              <a:rPr kumimoji="0" lang="el-GR" sz="3600" i="0" u="none" strike="noStrike" kern="1200" cap="none" spc="0" normalizeH="0" baseline="0" noProof="0" dirty="0">
                <a:ln>
                  <a:noFill/>
                </a:ln>
                <a:uLnTx/>
                <a:uFillTx/>
                <a:latin typeface="+mn-lt"/>
                <a:ea typeface="+mn-ea"/>
                <a:cs typeface="Arial" panose="020B0604020202020204" pitchFamily="34" charset="0"/>
              </a:rPr>
              <a:t>ΠΡΟΣΒΑΣΗΣ - </a:t>
            </a:r>
            <a:br>
              <a:rPr kumimoji="0" lang="el-GR" sz="3600" i="0" u="none" strike="noStrike" kern="1200" cap="none" spc="0" normalizeH="0" baseline="0" noProof="0" dirty="0">
                <a:ln>
                  <a:noFill/>
                </a:ln>
                <a:uLnTx/>
                <a:uFillTx/>
                <a:latin typeface="+mn-lt"/>
                <a:ea typeface="+mn-ea"/>
                <a:cs typeface="Arial" panose="020B0604020202020204" pitchFamily="34" charset="0"/>
              </a:rPr>
            </a:br>
            <a:r>
              <a:rPr kumimoji="0" lang="el-GR" sz="3600" i="0" u="none" strike="noStrike" kern="1200" cap="none" spc="0" normalizeH="0" baseline="0" noProof="0" dirty="0">
                <a:ln>
                  <a:noFill/>
                </a:ln>
                <a:uLnTx/>
                <a:uFillTx/>
                <a:latin typeface="+mn-lt"/>
                <a:ea typeface="+mn-ea"/>
                <a:cs typeface="Arial" panose="020B0604020202020204" pitchFamily="34" charset="0"/>
              </a:rPr>
              <a:t>ΠΑΓΚΥΠΡΙΕΣ ΕΞΕΤΑΣΕΙΣ </a:t>
            </a:r>
            <a:r>
              <a:rPr kumimoji="0" lang="el-GR" sz="3600" i="0" u="none" strike="noStrike" kern="1200" cap="none" spc="0" normalizeH="0" baseline="0" noProof="0" dirty="0">
                <a:ln w="11430"/>
                <a:uLnTx/>
                <a:uFillTx/>
                <a:latin typeface="+mn-lt"/>
                <a:ea typeface="+mn-ea"/>
                <a:cs typeface="Arial" panose="020B0604020202020204" pitchFamily="34" charset="0"/>
              </a:rPr>
              <a:t>202</a:t>
            </a:r>
            <a:r>
              <a:rPr kumimoji="0" lang="en-GB" sz="3600" i="0" u="none" strike="noStrike" kern="1200" cap="none" spc="0" normalizeH="0" baseline="0" noProof="0" dirty="0">
                <a:ln w="11430"/>
                <a:uLnTx/>
                <a:uFillTx/>
                <a:latin typeface="+mn-lt"/>
                <a:ea typeface="+mn-ea"/>
                <a:cs typeface="Arial" panose="020B0604020202020204" pitchFamily="34" charset="0"/>
              </a:rPr>
              <a:t>5</a:t>
            </a:r>
            <a:r>
              <a:rPr kumimoji="0" lang="el-GR" sz="3600" i="0" u="none" strike="noStrike" kern="1200" cap="none" spc="0" normalizeH="0" baseline="0" noProof="0" dirty="0">
                <a:ln w="11430"/>
                <a:uLnTx/>
                <a:uFillTx/>
                <a:latin typeface="+mn-lt"/>
                <a:ea typeface="+mn-ea"/>
                <a:cs typeface="Arial" panose="020B0604020202020204" pitchFamily="34" charset="0"/>
              </a:rPr>
              <a:t> </a:t>
            </a:r>
            <a:r>
              <a:rPr kumimoji="0" lang="en-US" sz="3200" b="0" i="0" u="none" strike="noStrike" kern="1200" cap="none" spc="0" normalizeH="0" baseline="0" noProof="0" dirty="0">
                <a:ln>
                  <a:noFill/>
                </a:ln>
                <a:solidFill>
                  <a:srgbClr val="134770"/>
                </a:solidFill>
                <a:effectLst/>
                <a:uLnTx/>
                <a:uFillTx/>
                <a:latin typeface="Tw Cen MT" panose="020B0602020104020603"/>
                <a:ea typeface="+mn-ea"/>
                <a:cs typeface="+mn-cs"/>
              </a:rPr>
              <a:t/>
            </a:r>
            <a:br>
              <a:rPr kumimoji="0" lang="en-US" sz="3200" b="0" i="0" u="none" strike="noStrike" kern="1200" cap="none" spc="0" normalizeH="0" baseline="0" noProof="0" dirty="0">
                <a:ln>
                  <a:noFill/>
                </a:ln>
                <a:solidFill>
                  <a:srgbClr val="134770"/>
                </a:solidFill>
                <a:effectLst/>
                <a:uLnTx/>
                <a:uFillTx/>
                <a:latin typeface="Tw Cen MT" panose="020B0602020104020603"/>
                <a:ea typeface="+mn-ea"/>
                <a:cs typeface="+mn-cs"/>
              </a:rPr>
            </a:br>
            <a:endParaRPr lang="en-CY" dirty="0"/>
          </a:p>
        </p:txBody>
      </p:sp>
      <p:sp>
        <p:nvSpPr>
          <p:cNvPr id="3" name="Content Placeholder 2">
            <a:extLst>
              <a:ext uri="{FF2B5EF4-FFF2-40B4-BE49-F238E27FC236}">
                <a16:creationId xmlns:a16="http://schemas.microsoft.com/office/drawing/2014/main" id="{7C1CF368-DBC9-E33D-78D7-79F6F18D7DFA}"/>
              </a:ext>
            </a:extLst>
          </p:cNvPr>
          <p:cNvSpPr>
            <a:spLocks noGrp="1"/>
          </p:cNvSpPr>
          <p:nvPr>
            <p:ph idx="1"/>
          </p:nvPr>
        </p:nvSpPr>
        <p:spPr/>
        <p:txBody>
          <a:bodyPr/>
          <a:lstStyle/>
          <a:p>
            <a:pPr algn="just"/>
            <a:r>
              <a:rPr lang="el-GR" dirty="0"/>
              <a:t>Με τον διαχωρισμό των </a:t>
            </a:r>
            <a:r>
              <a:rPr lang="el-GR" dirty="0" err="1">
                <a:solidFill>
                  <a:schemeClr val="accent6"/>
                </a:solidFill>
              </a:rPr>
              <a:t>Παγκυπρίων</a:t>
            </a:r>
            <a:r>
              <a:rPr lang="el-GR" dirty="0">
                <a:solidFill>
                  <a:schemeClr val="accent6"/>
                </a:solidFill>
              </a:rPr>
              <a:t> Εξετάσεων </a:t>
            </a:r>
            <a:r>
              <a:rPr lang="el-GR" dirty="0"/>
              <a:t>(2022) οι </a:t>
            </a:r>
            <a:r>
              <a:rPr lang="el-GR" dirty="0" err="1">
                <a:solidFill>
                  <a:schemeClr val="accent6"/>
                </a:solidFill>
              </a:rPr>
              <a:t>Παγκύπριες</a:t>
            </a:r>
            <a:r>
              <a:rPr lang="el-GR" dirty="0">
                <a:solidFill>
                  <a:schemeClr val="accent6"/>
                </a:solidFill>
              </a:rPr>
              <a:t> Εξετάσεις Απόλυσης </a:t>
            </a:r>
            <a:r>
              <a:rPr lang="el-GR" dirty="0"/>
              <a:t>στοχεύουν στην απόκτηση Απολυτηρίου Δευτεροβάθμιας Εκπαίδευσης από την Κυπριακή Δημοκρατία.</a:t>
            </a:r>
          </a:p>
          <a:p>
            <a:pPr algn="just"/>
            <a:r>
              <a:rPr lang="el-GR" dirty="0"/>
              <a:t>Οι </a:t>
            </a:r>
            <a:r>
              <a:rPr lang="el-GR" dirty="0" err="1">
                <a:solidFill>
                  <a:schemeClr val="accent6"/>
                </a:solidFill>
              </a:rPr>
              <a:t>Παγκύπριες</a:t>
            </a:r>
            <a:r>
              <a:rPr lang="el-GR" dirty="0">
                <a:solidFill>
                  <a:schemeClr val="accent6"/>
                </a:solidFill>
              </a:rPr>
              <a:t> Εξετάσεις Πρόσβασης</a:t>
            </a:r>
            <a:r>
              <a:rPr lang="en-US" dirty="0">
                <a:solidFill>
                  <a:schemeClr val="accent6"/>
                </a:solidFill>
              </a:rPr>
              <a:t> (</a:t>
            </a:r>
            <a:r>
              <a:rPr lang="el-GR" dirty="0">
                <a:solidFill>
                  <a:schemeClr val="accent6"/>
                </a:solidFill>
              </a:rPr>
              <a:t>ΠΕΠ) </a:t>
            </a:r>
            <a:r>
              <a:rPr lang="el-GR" dirty="0"/>
              <a:t>σκοπό έχουν:</a:t>
            </a:r>
          </a:p>
          <a:p>
            <a:pPr marL="0" indent="0" algn="just">
              <a:buNone/>
            </a:pPr>
            <a:r>
              <a:rPr lang="el-GR" dirty="0"/>
              <a:t>α) τη χορήγηση του βαθμού κατάταξης ανά Πλαίσιο Πρόσβασης και του πιστοποιητικού πρόσβασης στους υποψηφίους,</a:t>
            </a:r>
          </a:p>
          <a:p>
            <a:pPr marL="0" indent="0" algn="just">
              <a:buNone/>
            </a:pPr>
            <a:r>
              <a:rPr lang="el-GR" dirty="0"/>
              <a:t>β) την κατανομή των θέσεων στα Δημόσια ΑΑΕΙ της Κύπρου &amp; Ελλάδας.</a:t>
            </a:r>
          </a:p>
          <a:p>
            <a:endParaRPr lang="el-GR" dirty="0"/>
          </a:p>
          <a:p>
            <a:pPr marL="0" indent="0">
              <a:buNone/>
            </a:pPr>
            <a:endParaRPr lang="el-GR" dirty="0"/>
          </a:p>
          <a:p>
            <a:pPr marL="0" indent="0">
              <a:buNone/>
            </a:pPr>
            <a:endParaRPr lang="en-CY" dirty="0"/>
          </a:p>
        </p:txBody>
      </p:sp>
      <p:sp>
        <p:nvSpPr>
          <p:cNvPr id="4" name="Footer Placeholder 3">
            <a:extLst>
              <a:ext uri="{FF2B5EF4-FFF2-40B4-BE49-F238E27FC236}">
                <a16:creationId xmlns:a16="http://schemas.microsoft.com/office/drawing/2014/main" id="{045B6B1F-69FD-E027-93AB-0C332E9F09F4}"/>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59534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8525-7856-7841-A80A-8BC2E8A801F5}"/>
              </a:ext>
            </a:extLst>
          </p:cNvPr>
          <p:cNvSpPr>
            <a:spLocks noGrp="1"/>
          </p:cNvSpPr>
          <p:nvPr>
            <p:ph type="title"/>
          </p:nvPr>
        </p:nvSpPr>
        <p:spPr/>
        <p:txBody>
          <a:bodyPr>
            <a:normAutofit fontScale="90000"/>
          </a:bodyPr>
          <a:lstStyle/>
          <a:p>
            <a:pPr algn="ctr"/>
            <a:r>
              <a:rPr lang="el-GR" sz="3600" dirty="0">
                <a:latin typeface="+mn-lt"/>
              </a:rPr>
              <a:t>ΔΙΑΔΙΚΑΣΙΑ ΠΡΟΣΒΑΣΗΣ </a:t>
            </a:r>
            <a:br>
              <a:rPr lang="el-GR" sz="3600" dirty="0">
                <a:latin typeface="+mn-lt"/>
              </a:rPr>
            </a:br>
            <a:r>
              <a:rPr lang="el-GR" sz="3600" dirty="0">
                <a:latin typeface="+mn-lt"/>
              </a:rPr>
              <a:t>ΠΑΓΚΥΠΡΙΕΣ ΕΞΕΤΑΣΕΙΣ 202</a:t>
            </a:r>
            <a:r>
              <a:rPr lang="en-US" sz="3600" dirty="0">
                <a:latin typeface="+mn-lt"/>
              </a:rPr>
              <a:t>5</a:t>
            </a:r>
            <a:r>
              <a:rPr lang="el-GR" sz="3600" dirty="0">
                <a:latin typeface="+mn-lt"/>
              </a:rPr>
              <a:t> </a:t>
            </a:r>
            <a:r>
              <a:rPr lang="el-GR" dirty="0"/>
              <a:t/>
            </a:r>
            <a:br>
              <a:rPr lang="el-GR" dirty="0"/>
            </a:br>
            <a:endParaRPr lang="en-CY" dirty="0"/>
          </a:p>
        </p:txBody>
      </p:sp>
      <p:sp>
        <p:nvSpPr>
          <p:cNvPr id="3" name="Content Placeholder 2">
            <a:extLst>
              <a:ext uri="{FF2B5EF4-FFF2-40B4-BE49-F238E27FC236}">
                <a16:creationId xmlns:a16="http://schemas.microsoft.com/office/drawing/2014/main" id="{F388B133-3DD3-E959-D768-3503BE519987}"/>
              </a:ext>
            </a:extLst>
          </p:cNvPr>
          <p:cNvSpPr>
            <a:spLocks noGrp="1"/>
          </p:cNvSpPr>
          <p:nvPr>
            <p:ph idx="1"/>
          </p:nvPr>
        </p:nvSpPr>
        <p:spPr>
          <a:xfrm>
            <a:off x="565639" y="1394801"/>
            <a:ext cx="10515600" cy="4794983"/>
          </a:xfrm>
        </p:spPr>
        <p:txBody>
          <a:bodyPr>
            <a:normAutofit fontScale="25000" lnSpcReduction="20000"/>
          </a:bodyPr>
          <a:lstStyle/>
          <a:p>
            <a:pPr marL="0" indent="0">
              <a:buNone/>
            </a:pPr>
            <a:r>
              <a:rPr lang="el-GR" sz="6400" b="1" u="sng" dirty="0">
                <a:cs typeface="Arial" panose="020B0604020202020204" pitchFamily="34" charset="0"/>
              </a:rPr>
              <a:t>Όσοι επιθυμούν πρόσβαση σε:</a:t>
            </a:r>
          </a:p>
          <a:p>
            <a:pPr marL="0" indent="0">
              <a:buNone/>
            </a:pPr>
            <a:r>
              <a:rPr lang="el-GR" sz="6400" b="1" u="sng" dirty="0">
                <a:solidFill>
                  <a:schemeClr val="accent2"/>
                </a:solidFill>
                <a:cs typeface="Arial" panose="020B0604020202020204" pitchFamily="34" charset="0"/>
              </a:rPr>
              <a:t>ΚΥΠΡΟ: </a:t>
            </a:r>
          </a:p>
          <a:p>
            <a:pPr marL="342900" indent="-342900">
              <a:lnSpc>
                <a:spcPct val="150000"/>
              </a:lnSpc>
              <a:buFont typeface="Arial" panose="020B0604020202020204" pitchFamily="34" charset="0"/>
              <a:buChar char="•"/>
            </a:pPr>
            <a:r>
              <a:rPr lang="el-GR" sz="6400" b="1" dirty="0">
                <a:cs typeface="Arial" panose="020B0604020202020204" pitchFamily="34" charset="0"/>
              </a:rPr>
              <a:t>ΠΑΝΕΠΙΣΤΗΜΙΟ ΚΥΠΡΟΥ</a:t>
            </a:r>
          </a:p>
          <a:p>
            <a:pPr marL="342900" indent="-342900">
              <a:lnSpc>
                <a:spcPct val="150000"/>
              </a:lnSpc>
              <a:buFont typeface="Arial" panose="020B0604020202020204" pitchFamily="34" charset="0"/>
              <a:buChar char="•"/>
            </a:pPr>
            <a:r>
              <a:rPr lang="el-GR" sz="6400" b="1" dirty="0">
                <a:cs typeface="Arial" panose="020B0604020202020204" pitchFamily="34" charset="0"/>
              </a:rPr>
              <a:t>ΤΕΧΝΟΛΟΓΙΚΟ ΠΑΝΕΠΙΣΤΗΜΙΟ ΚΥΠΡΟΥ (ΤΕΠΑΚ)</a:t>
            </a:r>
          </a:p>
          <a:p>
            <a:pPr marL="0" indent="0">
              <a:lnSpc>
                <a:spcPct val="150000"/>
              </a:lnSpc>
              <a:buNone/>
            </a:pPr>
            <a:r>
              <a:rPr lang="el-GR" sz="6400" b="1" u="sng" dirty="0">
                <a:solidFill>
                  <a:srgbClr val="00B0F0"/>
                </a:solidFill>
                <a:cs typeface="Arial" panose="020B0604020202020204" pitchFamily="34" charset="0"/>
              </a:rPr>
              <a:t>ΕΛΛΑΔΑ:</a:t>
            </a:r>
          </a:p>
          <a:p>
            <a:pPr marL="285750" indent="-285750">
              <a:lnSpc>
                <a:spcPct val="150000"/>
              </a:lnSpc>
              <a:buFont typeface="Arial" panose="020B0604020202020204" pitchFamily="34" charset="0"/>
              <a:buChar char="•"/>
            </a:pPr>
            <a:r>
              <a:rPr lang="el-GR" sz="6400" b="1" dirty="0">
                <a:cs typeface="Arial" panose="020B0604020202020204" pitchFamily="34" charset="0"/>
              </a:rPr>
              <a:t>ΠΑΝΕΠΙΣΤΗΜΙΑ</a:t>
            </a:r>
          </a:p>
          <a:p>
            <a:pPr marL="285750" indent="-285750">
              <a:lnSpc>
                <a:spcPct val="150000"/>
              </a:lnSpc>
              <a:buFont typeface="Arial" panose="020B0604020202020204" pitchFamily="34" charset="0"/>
              <a:buChar char="•"/>
            </a:pPr>
            <a:r>
              <a:rPr lang="el-GR" sz="6400" b="1" dirty="0">
                <a:cs typeface="Arial" panose="020B0604020202020204" pitchFamily="34" charset="0"/>
              </a:rPr>
              <a:t>ΠΟΛΥΤΕΧΝΕΙΑ</a:t>
            </a:r>
          </a:p>
          <a:p>
            <a:pPr marL="285750" indent="-285750">
              <a:lnSpc>
                <a:spcPct val="150000"/>
              </a:lnSpc>
              <a:buFont typeface="Arial" panose="020B0604020202020204" pitchFamily="34" charset="0"/>
              <a:buChar char="•"/>
            </a:pPr>
            <a:r>
              <a:rPr lang="el-GR" sz="6400" b="1" dirty="0">
                <a:cs typeface="Arial" panose="020B0604020202020204" pitchFamily="34" charset="0"/>
              </a:rPr>
              <a:t>ΣΤΡΑΤΙΩΤΙΚΕΣ ΣΧΟΛΕΣ</a:t>
            </a:r>
          </a:p>
          <a:p>
            <a:pPr marL="285750" indent="-285750">
              <a:lnSpc>
                <a:spcPct val="150000"/>
              </a:lnSpc>
              <a:buFont typeface="Arial" panose="020B0604020202020204" pitchFamily="34" charset="0"/>
              <a:buChar char="•"/>
            </a:pPr>
            <a:r>
              <a:rPr lang="el-GR" sz="6400" b="1" dirty="0">
                <a:cs typeface="Arial" panose="020B0604020202020204" pitchFamily="34" charset="0"/>
              </a:rPr>
              <a:t>ΑΝΩΤΑΤΕΣ ΕΚΚΛΗΣΙΑΣΤΙΚΕΣ ΑΚΑΔΗΜΙΕΣ (Α.Ε.Α.)</a:t>
            </a:r>
          </a:p>
          <a:p>
            <a:pPr marL="285750" indent="-285750">
              <a:lnSpc>
                <a:spcPct val="150000"/>
              </a:lnSpc>
              <a:buFont typeface="Arial" panose="020B0604020202020204" pitchFamily="34" charset="0"/>
              <a:buChar char="•"/>
            </a:pPr>
            <a:r>
              <a:rPr lang="el-GR" sz="6400" b="1" dirty="0">
                <a:cs typeface="Arial" panose="020B0604020202020204" pitchFamily="34" charset="0"/>
              </a:rPr>
              <a:t>ΑΝΩΤΕΡΕΣ ΣΧΟΛΕΣ ΤΟΥΡΙΣΤΙΚΗΣ ΕΚΠΑΙΔΕΥΣΗΣ</a:t>
            </a:r>
            <a:r>
              <a:rPr lang="el-GR" sz="6400" dirty="0">
                <a:cs typeface="Arial" panose="020B0604020202020204" pitchFamily="34" charset="0"/>
              </a:rPr>
              <a:t> </a:t>
            </a:r>
            <a:r>
              <a:rPr lang="el-GR" sz="6400" b="1" dirty="0">
                <a:cs typeface="Arial" panose="020B0604020202020204" pitchFamily="34" charset="0"/>
              </a:rPr>
              <a:t>(Α.Σ.Τ.Ε.)</a:t>
            </a:r>
            <a:endParaRPr lang="en-US" sz="6400" b="1" dirty="0">
              <a:cs typeface="Arial" panose="020B0604020202020204" pitchFamily="34" charset="0"/>
            </a:endParaRPr>
          </a:p>
          <a:p>
            <a:endParaRPr lang="en-CY" dirty="0"/>
          </a:p>
        </p:txBody>
      </p:sp>
      <p:sp>
        <p:nvSpPr>
          <p:cNvPr id="4" name="Footer Placeholder 3">
            <a:extLst>
              <a:ext uri="{FF2B5EF4-FFF2-40B4-BE49-F238E27FC236}">
                <a16:creationId xmlns:a16="http://schemas.microsoft.com/office/drawing/2014/main" id="{8B1AC73E-73F4-75BE-1661-4924E685B7FC}"/>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pic>
        <p:nvPicPr>
          <p:cNvPr id="5" name="Picture 4">
            <a:extLst>
              <a:ext uri="{FF2B5EF4-FFF2-40B4-BE49-F238E27FC236}">
                <a16:creationId xmlns:a16="http://schemas.microsoft.com/office/drawing/2014/main" id="{CF0BA737-23E5-CAFC-CB11-5A5B7A12F6B9}"/>
              </a:ext>
            </a:extLst>
          </p:cNvPr>
          <p:cNvPicPr>
            <a:picLocks noChangeAspect="1"/>
          </p:cNvPicPr>
          <p:nvPr/>
        </p:nvPicPr>
        <p:blipFill>
          <a:blip r:embed="rId2"/>
          <a:stretch>
            <a:fillRect/>
          </a:stretch>
        </p:blipFill>
        <p:spPr>
          <a:xfrm>
            <a:off x="6620053" y="1658109"/>
            <a:ext cx="1889924" cy="1243692"/>
          </a:xfrm>
          <a:prstGeom prst="rect">
            <a:avLst/>
          </a:prstGeom>
        </p:spPr>
      </p:pic>
      <p:pic>
        <p:nvPicPr>
          <p:cNvPr id="6" name="Picture 5">
            <a:extLst>
              <a:ext uri="{FF2B5EF4-FFF2-40B4-BE49-F238E27FC236}">
                <a16:creationId xmlns:a16="http://schemas.microsoft.com/office/drawing/2014/main" id="{E1063AC0-A852-75F5-A0C3-13EBAD18066A}"/>
              </a:ext>
            </a:extLst>
          </p:cNvPr>
          <p:cNvPicPr>
            <a:picLocks noChangeAspect="1"/>
          </p:cNvPicPr>
          <p:nvPr/>
        </p:nvPicPr>
        <p:blipFill>
          <a:blip r:embed="rId3"/>
          <a:stretch>
            <a:fillRect/>
          </a:stretch>
        </p:blipFill>
        <p:spPr>
          <a:xfrm>
            <a:off x="6856894" y="3852360"/>
            <a:ext cx="1633870" cy="993734"/>
          </a:xfrm>
          <a:prstGeom prst="rect">
            <a:avLst/>
          </a:prstGeom>
        </p:spPr>
      </p:pic>
    </p:spTree>
    <p:extLst>
      <p:ext uri="{BB962C8B-B14F-4D97-AF65-F5344CB8AC3E}">
        <p14:creationId xmlns:p14="http://schemas.microsoft.com/office/powerpoint/2010/main" val="1975254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30D4-F585-4189-093A-4B16E72C626D}"/>
              </a:ext>
            </a:extLst>
          </p:cNvPr>
          <p:cNvSpPr>
            <a:spLocks noGrp="1"/>
          </p:cNvSpPr>
          <p:nvPr>
            <p:ph type="title"/>
          </p:nvPr>
        </p:nvSpPr>
        <p:spPr>
          <a:xfrm>
            <a:off x="838200" y="188303"/>
            <a:ext cx="10515600" cy="1325563"/>
          </a:xfrm>
        </p:spPr>
        <p:txBody>
          <a:bodyPr>
            <a:normAutofit/>
          </a:bodyPr>
          <a:lstStyle/>
          <a:p>
            <a:pPr algn="ctr"/>
            <a:r>
              <a:rPr kumimoji="0" lang="el-GR" sz="3200" i="0" strike="noStrike" kern="1200" cap="none" spc="0" normalizeH="0" baseline="0" noProof="0" dirty="0">
                <a:ln>
                  <a:noFill/>
                </a:ln>
                <a:effectLst/>
                <a:uLnTx/>
                <a:uFillTx/>
                <a:latin typeface="+mn-lt"/>
                <a:ea typeface="+mj-ea"/>
                <a:cs typeface="Arial" panose="020B0604020202020204" pitchFamily="34" charset="0"/>
              </a:rPr>
              <a:t>ΕΛΛΗΝΕΣ ΤΟΥ ΕΞΩΤΕΡΙΚΟΥ -ΟΜΟΓΕΝΕΙΣ</a:t>
            </a:r>
            <a:endParaRPr lang="en-CY" sz="3200" dirty="0">
              <a:latin typeface="+mn-lt"/>
            </a:endParaRPr>
          </a:p>
        </p:txBody>
      </p:sp>
      <p:sp>
        <p:nvSpPr>
          <p:cNvPr id="3" name="Content Placeholder 2">
            <a:extLst>
              <a:ext uri="{FF2B5EF4-FFF2-40B4-BE49-F238E27FC236}">
                <a16:creationId xmlns:a16="http://schemas.microsoft.com/office/drawing/2014/main" id="{15CAD023-268F-50AB-F72D-CA5B8554C0E0}"/>
              </a:ext>
            </a:extLst>
          </p:cNvPr>
          <p:cNvSpPr>
            <a:spLocks noGrp="1"/>
          </p:cNvSpPr>
          <p:nvPr>
            <p:ph idx="1"/>
          </p:nvPr>
        </p:nvSpPr>
        <p:spPr>
          <a:xfrm>
            <a:off x="838200" y="1230923"/>
            <a:ext cx="10515600" cy="4849325"/>
          </a:xfrm>
        </p:spPr>
        <p:txBody>
          <a:bodyPr/>
          <a:lstStyle/>
          <a:p>
            <a:endParaRPr lang="en-CY" dirty="0"/>
          </a:p>
        </p:txBody>
      </p:sp>
      <p:sp>
        <p:nvSpPr>
          <p:cNvPr id="4" name="Footer Placeholder 3">
            <a:extLst>
              <a:ext uri="{FF2B5EF4-FFF2-40B4-BE49-F238E27FC236}">
                <a16:creationId xmlns:a16="http://schemas.microsoft.com/office/drawing/2014/main" id="{17C9C4CB-B8A0-3BC3-D6AC-97D3009CEE9E}"/>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
        <p:nvSpPr>
          <p:cNvPr id="5" name="Rectangle 4">
            <a:extLst>
              <a:ext uri="{FF2B5EF4-FFF2-40B4-BE49-F238E27FC236}">
                <a16:creationId xmlns:a16="http://schemas.microsoft.com/office/drawing/2014/main" id="{5B36A92E-1155-9699-5D7C-01FF5EC7D4EA}"/>
              </a:ext>
            </a:extLst>
          </p:cNvPr>
          <p:cNvSpPr/>
          <p:nvPr/>
        </p:nvSpPr>
        <p:spPr>
          <a:xfrm>
            <a:off x="1610456" y="1690688"/>
            <a:ext cx="3248759" cy="3323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ΠΕΡΙΠΤΩΣΗ Α΄</a:t>
            </a:r>
          </a:p>
          <a:p>
            <a:pPr algn="ctr"/>
            <a:r>
              <a:rPr lang="el-GR" dirty="0"/>
              <a:t>Μαθητές οι οποίοι έχουν και τους δύο γονείς με Ελληνική Καταγωγή εξασφαλίζουν θέση στα ΑΑΕΙ Ελλάδας μέσω της κατηγορίας των «Ελλήνων του Εξωτερικού» και όχι μαζί με τους υπόλοιπους Κύπριους μαθητές, που ανήκουν στην κατηγορία των </a:t>
            </a:r>
          </a:p>
          <a:p>
            <a:pPr algn="ctr"/>
            <a:r>
              <a:rPr lang="el-GR" dirty="0"/>
              <a:t>«Αλλοδαπών - Αλλογενών».</a:t>
            </a:r>
          </a:p>
          <a:p>
            <a:pPr algn="ctr"/>
            <a:endParaRPr lang="el-GR" dirty="0"/>
          </a:p>
        </p:txBody>
      </p:sp>
      <p:sp>
        <p:nvSpPr>
          <p:cNvPr id="6" name="Rectangle 5">
            <a:extLst>
              <a:ext uri="{FF2B5EF4-FFF2-40B4-BE49-F238E27FC236}">
                <a16:creationId xmlns:a16="http://schemas.microsoft.com/office/drawing/2014/main" id="{83969658-8BCC-BF29-EAA1-291C72983B7E}"/>
              </a:ext>
            </a:extLst>
          </p:cNvPr>
          <p:cNvSpPr/>
          <p:nvPr/>
        </p:nvSpPr>
        <p:spPr>
          <a:xfrm>
            <a:off x="7332784" y="1690688"/>
            <a:ext cx="3332285" cy="3323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ΠΕΡΙΠΤΩΣΗ B΄</a:t>
            </a:r>
          </a:p>
          <a:p>
            <a:pPr algn="ctr"/>
            <a:r>
              <a:rPr lang="el-GR" dirty="0"/>
              <a:t>Μαθητές οι οποίοι έχουν τον έναν από τους δύο γονείς με  Ελληνική Καταγωγή και είναι απόφοιτοι Λυκείου / ΤΕΣΕΚ της Κυπριακής Δημοκρατίας επιλέγουν αν θα διεκδικήσουν θέση στα ΑΑΕΙ Ελλάδας είτε μέσω της Κατηγορίας των «Ελλήνων του Εξωτερικού», είτε μέσω της κατηγορίας των </a:t>
            </a:r>
          </a:p>
          <a:p>
            <a:pPr algn="ctr"/>
            <a:r>
              <a:rPr lang="el-GR" dirty="0"/>
              <a:t>«Αλλοδαπών-Αλλογενών». </a:t>
            </a:r>
            <a:endParaRPr lang="en-CY" dirty="0"/>
          </a:p>
        </p:txBody>
      </p:sp>
      <p:sp>
        <p:nvSpPr>
          <p:cNvPr id="7" name="Rectangle: Rounded Corners 6">
            <a:extLst>
              <a:ext uri="{FF2B5EF4-FFF2-40B4-BE49-F238E27FC236}">
                <a16:creationId xmlns:a16="http://schemas.microsoft.com/office/drawing/2014/main" id="{F4EE6543-1FCA-70C1-9D7C-F38DD71E69C6}"/>
              </a:ext>
            </a:extLst>
          </p:cNvPr>
          <p:cNvSpPr/>
          <p:nvPr/>
        </p:nvSpPr>
        <p:spPr>
          <a:xfrm>
            <a:off x="1811215" y="5231423"/>
            <a:ext cx="8941777" cy="8616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a:t>Οι υποψήφιοι και των δύο περιπτώσεων πρέπει να έχουν παρακολουθήσει, με πλήρη φοίτηση, τουλάχιστον τις δύο τελευταίες τάξεις του Λυκείου ή αντίστοιχου σχολείου σε χώρα της αλλοδαπής. </a:t>
            </a:r>
            <a:endParaRPr lang="el-GR" dirty="0"/>
          </a:p>
        </p:txBody>
      </p:sp>
    </p:spTree>
    <p:extLst>
      <p:ext uri="{BB962C8B-B14F-4D97-AF65-F5344CB8AC3E}">
        <p14:creationId xmlns:p14="http://schemas.microsoft.com/office/powerpoint/2010/main" val="1023118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0A6E-4048-AEC3-0B21-3E32B9D06756}"/>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l-GR" sz="3600" i="0" u="none" strike="noStrike" kern="1200" cap="none" spc="0" normalizeH="0" baseline="0" noProof="0" dirty="0">
                <a:ln w="11430"/>
                <a:solidFill>
                  <a:srgbClr val="134770"/>
                </a:solidFill>
                <a:effectLst>
                  <a:outerShdw blurRad="50800" dist="39000" dir="5460000" algn="tl">
                    <a:srgbClr val="000000">
                      <a:alpha val="38000"/>
                    </a:srgbClr>
                  </a:outerShdw>
                </a:effectLst>
                <a:uLnTx/>
                <a:uFillTx/>
                <a:latin typeface="+mn-lt"/>
                <a:ea typeface="+mn-ea"/>
                <a:cs typeface="Arial" panose="020B0604020202020204" pitchFamily="34" charset="0"/>
              </a:rPr>
              <a:t/>
            </a:r>
            <a:br>
              <a:rPr kumimoji="0" lang="el-GR" sz="3600" i="0" u="none" strike="noStrike" kern="1200" cap="none" spc="0" normalizeH="0" baseline="0" noProof="0" dirty="0">
                <a:ln w="11430"/>
                <a:solidFill>
                  <a:srgbClr val="134770"/>
                </a:solidFill>
                <a:effectLst>
                  <a:outerShdw blurRad="50800" dist="39000" dir="5460000" algn="tl">
                    <a:srgbClr val="000000">
                      <a:alpha val="38000"/>
                    </a:srgbClr>
                  </a:outerShdw>
                </a:effectLst>
                <a:uLnTx/>
                <a:uFillTx/>
                <a:latin typeface="+mn-lt"/>
                <a:ea typeface="+mn-ea"/>
                <a:cs typeface="Arial" panose="020B0604020202020204" pitchFamily="34" charset="0"/>
              </a:rPr>
            </a:br>
            <a:r>
              <a:rPr kumimoji="0" lang="el-GR" sz="3600" i="0" u="none" strike="noStrike" kern="1200" cap="none" spc="0" normalizeH="0" baseline="0" noProof="0" dirty="0">
                <a:ln w="11430"/>
                <a:uLnTx/>
                <a:uFillTx/>
                <a:latin typeface="+mn-lt"/>
                <a:ea typeface="+mn-ea"/>
                <a:cs typeface="Arial" panose="020B0604020202020204" pitchFamily="34" charset="0"/>
              </a:rPr>
              <a:t>ΔΙΑΔΙΚΑΣΙΑ </a:t>
            </a:r>
            <a:r>
              <a:rPr kumimoji="0" lang="el-GR" sz="3600" i="0" u="none" strike="noStrike" kern="1200" cap="none" spc="0" normalizeH="0" baseline="0" noProof="0" dirty="0">
                <a:ln>
                  <a:noFill/>
                </a:ln>
                <a:uLnTx/>
                <a:uFillTx/>
                <a:latin typeface="+mn-lt"/>
                <a:ea typeface="+mn-ea"/>
                <a:cs typeface="Arial" panose="020B0604020202020204" pitchFamily="34" charset="0"/>
              </a:rPr>
              <a:t>ΠΡΟΣΒΑΣΗΣ </a:t>
            </a:r>
            <a:br>
              <a:rPr kumimoji="0" lang="el-GR" sz="3600" i="0" u="none" strike="noStrike" kern="1200" cap="none" spc="0" normalizeH="0" baseline="0" noProof="0" dirty="0">
                <a:ln>
                  <a:noFill/>
                </a:ln>
                <a:uLnTx/>
                <a:uFillTx/>
                <a:latin typeface="+mn-lt"/>
                <a:ea typeface="+mn-ea"/>
                <a:cs typeface="Arial" panose="020B0604020202020204" pitchFamily="34" charset="0"/>
              </a:rPr>
            </a:br>
            <a:r>
              <a:rPr kumimoji="0" lang="el-GR" sz="3600" i="0" u="none" strike="noStrike" kern="1200" cap="none" spc="0" normalizeH="0" baseline="0" noProof="0" dirty="0">
                <a:ln>
                  <a:noFill/>
                </a:ln>
                <a:uLnTx/>
                <a:uFillTx/>
                <a:latin typeface="+mn-lt"/>
                <a:ea typeface="+mn-ea"/>
                <a:cs typeface="Arial" panose="020B0604020202020204" pitchFamily="34" charset="0"/>
              </a:rPr>
              <a:t>ΠΑΓΚΥΠΡΙΕΣ ΕΞΕΤΑΣΕΙΣ </a:t>
            </a:r>
            <a:r>
              <a:rPr kumimoji="0" lang="el-GR" sz="3600" i="0" u="none" strike="noStrike" kern="1200" cap="none" spc="0" normalizeH="0" baseline="0" noProof="0" dirty="0">
                <a:ln w="11430"/>
                <a:uLnTx/>
                <a:uFillTx/>
                <a:latin typeface="+mn-lt"/>
                <a:ea typeface="+mn-ea"/>
                <a:cs typeface="Arial" panose="020B0604020202020204" pitchFamily="34" charset="0"/>
              </a:rPr>
              <a:t>2025 </a:t>
            </a:r>
            <a:r>
              <a:rPr kumimoji="0" lang="en-US" sz="2800" b="0" i="0" u="none" strike="noStrike" kern="1200" cap="none" spc="0" normalizeH="0" baseline="0" noProof="0" dirty="0">
                <a:ln>
                  <a:noFill/>
                </a:ln>
                <a:solidFill>
                  <a:srgbClr val="134770"/>
                </a:solidFill>
                <a:effectLst/>
                <a:uLnTx/>
                <a:uFillTx/>
                <a:latin typeface="Tw Cen MT" panose="020B0602020104020603"/>
                <a:ea typeface="+mn-ea"/>
                <a:cs typeface="+mn-cs"/>
              </a:rPr>
              <a:t/>
            </a:r>
            <a:br>
              <a:rPr kumimoji="0" lang="en-US" sz="2800" b="0" i="0" u="none" strike="noStrike" kern="1200" cap="none" spc="0" normalizeH="0" baseline="0" noProof="0" dirty="0">
                <a:ln>
                  <a:noFill/>
                </a:ln>
                <a:solidFill>
                  <a:srgbClr val="134770"/>
                </a:solidFill>
                <a:effectLst/>
                <a:uLnTx/>
                <a:uFillTx/>
                <a:latin typeface="Tw Cen MT" panose="020B0602020104020603"/>
                <a:ea typeface="+mn-ea"/>
                <a:cs typeface="+mn-cs"/>
              </a:rPr>
            </a:br>
            <a:endParaRPr lang="en-CY" dirty="0"/>
          </a:p>
        </p:txBody>
      </p:sp>
      <p:sp>
        <p:nvSpPr>
          <p:cNvPr id="3" name="Content Placeholder 2">
            <a:extLst>
              <a:ext uri="{FF2B5EF4-FFF2-40B4-BE49-F238E27FC236}">
                <a16:creationId xmlns:a16="http://schemas.microsoft.com/office/drawing/2014/main" id="{821A0702-4180-813D-F345-B9334446E3E1}"/>
              </a:ext>
            </a:extLst>
          </p:cNvPr>
          <p:cNvSpPr>
            <a:spLocks noGrp="1"/>
          </p:cNvSpPr>
          <p:nvPr>
            <p:ph idx="1"/>
          </p:nvPr>
        </p:nvSpPr>
        <p:spPr/>
        <p:txBody>
          <a:bodyPr/>
          <a:lstStyle/>
          <a:p>
            <a:pPr lvl="0" algn="just" defTabSz="685800">
              <a:spcBef>
                <a:spcPts val="750"/>
              </a:spcBef>
              <a:buSzTx/>
            </a:pPr>
            <a:r>
              <a:rPr lang="el-GR" sz="2800" dirty="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sz="2800" u="sng" dirty="0">
                <a:cs typeface="Arial" pitchFamily="34" charset="0"/>
              </a:rPr>
              <a:t>ΟΛΗ τη Διαδικασία Πρόσβασης στα Δημόσια ΑΑΕΙ Κύπρου και Ελλάδας,</a:t>
            </a:r>
            <a:r>
              <a:rPr lang="el-GR" sz="2800" dirty="0">
                <a:cs typeface="Arial" pitchFamily="34" charset="0"/>
              </a:rPr>
              <a:t> στην έκδοση </a:t>
            </a:r>
          </a:p>
          <a:p>
            <a:pPr marL="0" lvl="0" indent="0" algn="just" defTabSz="685800">
              <a:spcBef>
                <a:spcPts val="750"/>
              </a:spcBef>
              <a:buSzTx/>
              <a:buNone/>
            </a:pPr>
            <a:r>
              <a:rPr lang="el-GR" sz="2800" dirty="0">
                <a:solidFill>
                  <a:schemeClr val="accent6">
                    <a:lumMod val="75000"/>
                  </a:schemeClr>
                </a:solidFill>
                <a:cs typeface="Arial" pitchFamily="34" charset="0"/>
              </a:rPr>
              <a:t>«</a:t>
            </a:r>
            <a:r>
              <a:rPr lang="el-GR" sz="2800" i="1" dirty="0">
                <a:solidFill>
                  <a:schemeClr val="accent6">
                    <a:lumMod val="75000"/>
                  </a:schemeClr>
                </a:solidFill>
                <a:cs typeface="Arial" pitchFamily="34" charset="0"/>
              </a:rPr>
              <a:t>Επιστημονικά Πεδία </a:t>
            </a:r>
            <a:r>
              <a:rPr lang="el-GR" sz="2800" dirty="0">
                <a:solidFill>
                  <a:schemeClr val="accent6">
                    <a:lumMod val="75000"/>
                  </a:schemeClr>
                </a:solidFill>
                <a:cs typeface="Arial" pitchFamily="34" charset="0"/>
              </a:rPr>
              <a:t>και </a:t>
            </a:r>
            <a:r>
              <a:rPr lang="el-GR" sz="2800" i="1" dirty="0">
                <a:solidFill>
                  <a:schemeClr val="accent6">
                    <a:lumMod val="75000"/>
                  </a:schemeClr>
                </a:solidFill>
                <a:cs typeface="Arial" pitchFamily="34" charset="0"/>
              </a:rPr>
              <a:t>Πλαίσια Πρόσβασης στη Δημόσια Τριτοβάθμια Εκπαίδευση Κύπρου και Ελλάδας 2025», </a:t>
            </a:r>
            <a:r>
              <a:rPr lang="el-GR" sz="2800" i="1" dirty="0">
                <a:cs typeface="Arial" pitchFamily="34" charset="0"/>
              </a:rPr>
              <a:t>ΥΣΕΑ</a:t>
            </a:r>
          </a:p>
          <a:p>
            <a:pPr algn="just"/>
            <a:endParaRPr lang="en-CY" dirty="0"/>
          </a:p>
        </p:txBody>
      </p:sp>
      <p:sp>
        <p:nvSpPr>
          <p:cNvPr id="4" name="Footer Placeholder 3">
            <a:extLst>
              <a:ext uri="{FF2B5EF4-FFF2-40B4-BE49-F238E27FC236}">
                <a16:creationId xmlns:a16="http://schemas.microsoft.com/office/drawing/2014/main" id="{66F20BAD-0263-6628-16E3-F3D2290ABEA6}"/>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714141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279D-1BCB-634E-F17F-60F057324DF1}"/>
              </a:ext>
            </a:extLst>
          </p:cNvPr>
          <p:cNvSpPr>
            <a:spLocks noGrp="1"/>
          </p:cNvSpPr>
          <p:nvPr>
            <p:ph type="title"/>
          </p:nvPr>
        </p:nvSpPr>
        <p:spPr/>
        <p:txBody>
          <a:bodyPr>
            <a:normAutofit/>
          </a:bodyPr>
          <a:lstStyle/>
          <a:p>
            <a:pPr algn="ctr"/>
            <a:r>
              <a:rPr kumimoji="0" lang="el-GR" sz="4000" i="0" u="none" strike="noStrike" kern="1200" cap="all" spc="0" normalizeH="0" baseline="0" noProof="0" dirty="0">
                <a:ln>
                  <a:noFill/>
                </a:ln>
                <a:solidFill>
                  <a:prstClr val="black"/>
                </a:solidFill>
                <a:effectLst/>
                <a:uLnTx/>
                <a:uFillTx/>
                <a:latin typeface="+mn-lt"/>
                <a:ea typeface="+mj-ea"/>
                <a:cs typeface="Arial" panose="020B0604020202020204" pitchFamily="34" charset="0"/>
              </a:rPr>
              <a:t>ΛΥΚΕΙΟ</a:t>
            </a:r>
            <a:endParaRPr lang="en-CY" sz="4000" dirty="0">
              <a:latin typeface="+mn-lt"/>
            </a:endParaRPr>
          </a:p>
        </p:txBody>
      </p:sp>
      <p:sp>
        <p:nvSpPr>
          <p:cNvPr id="3" name="Content Placeholder 2">
            <a:extLst>
              <a:ext uri="{FF2B5EF4-FFF2-40B4-BE49-F238E27FC236}">
                <a16:creationId xmlns:a16="http://schemas.microsoft.com/office/drawing/2014/main" id="{3495B015-D21E-7BEF-2B0A-9EE4F2F0E4DA}"/>
              </a:ext>
            </a:extLst>
          </p:cNvPr>
          <p:cNvSpPr>
            <a:spLocks noGrp="1"/>
          </p:cNvSpPr>
          <p:nvPr>
            <p:ph idx="1"/>
          </p:nvPr>
        </p:nvSpPr>
        <p:spPr/>
        <p:txBody>
          <a:bodyPr/>
          <a:lstStyle/>
          <a:p>
            <a:pPr marL="0" marR="0" lvl="0" indent="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3700" b="1" i="0" u="none" strike="noStrike" kern="1200" cap="none" spc="0" normalizeH="0" baseline="0" noProof="0" dirty="0">
                <a:ln>
                  <a:noFill/>
                </a:ln>
                <a:solidFill>
                  <a:prstClr val="black"/>
                </a:solidFill>
                <a:effectLst/>
                <a:uLnTx/>
                <a:uFillTx/>
                <a:ea typeface="+mn-ea"/>
                <a:cs typeface="+mn-cs"/>
              </a:rPr>
              <a:t>Τρόπος Καταρτισμού Προγράμματος  Μαθημάτων στο Λύκειο </a:t>
            </a:r>
            <a:br>
              <a:rPr kumimoji="0" lang="el-GR" sz="3700" b="1" i="0" u="none" strike="noStrike" kern="1200" cap="none" spc="0" normalizeH="0" baseline="0" noProof="0" dirty="0">
                <a:ln>
                  <a:noFill/>
                </a:ln>
                <a:solidFill>
                  <a:prstClr val="black"/>
                </a:solidFill>
                <a:effectLst/>
                <a:uLnTx/>
                <a:uFillTx/>
                <a:ea typeface="+mn-ea"/>
                <a:cs typeface="+mn-cs"/>
              </a:rPr>
            </a:br>
            <a:r>
              <a:rPr kumimoji="0" lang="el-GR" sz="3700" b="0" i="0" u="none" strike="noStrike" kern="1200" cap="none" spc="0" normalizeH="0" baseline="0" noProof="0" dirty="0">
                <a:ln>
                  <a:noFill/>
                </a:ln>
                <a:solidFill>
                  <a:prstClr val="black"/>
                </a:solidFill>
                <a:effectLst/>
                <a:uLnTx/>
                <a:uFillTx/>
                <a:ea typeface="+mn-ea"/>
                <a:cs typeface="+mn-cs"/>
              </a:rPr>
              <a:t>(Ομάδες Προσανατολισμού – Κατευθύνσεις)</a:t>
            </a:r>
            <a:endParaRPr kumimoji="0" lang="en-US" sz="37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CY" dirty="0"/>
          </a:p>
        </p:txBody>
      </p:sp>
      <p:sp>
        <p:nvSpPr>
          <p:cNvPr id="4" name="Footer Placeholder 3">
            <a:extLst>
              <a:ext uri="{FF2B5EF4-FFF2-40B4-BE49-F238E27FC236}">
                <a16:creationId xmlns:a16="http://schemas.microsoft.com/office/drawing/2014/main" id="{3121EF99-C25B-FE2B-380B-64ABB60331EE}"/>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767067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8" name="Rectangle 36"/>
          <p:cNvSpPr>
            <a:spLocks noGrp="1"/>
          </p:cNvSpPr>
          <p:nvPr>
            <p:ph type="title"/>
          </p:nvPr>
        </p:nvSpPr>
        <p:spPr bwMode="auto">
          <a:xfrm>
            <a:off x="326299" y="0"/>
            <a:ext cx="10668000" cy="994122"/>
          </a:xfrm>
          <a:noFill/>
        </p:spPr>
        <p:txBody>
          <a:bodyPr vert="horz" wrap="square" lIns="91440" tIns="45720" rIns="91440" bIns="45720" numCol="1" rtlCol="0" anchor="ctr" anchorCtr="0" compatLnSpc="1">
            <a:prstTxWarp prst="textNoShape">
              <a:avLst/>
            </a:prstTxWarp>
            <a:noAutofit/>
          </a:bodyPr>
          <a:lstStyle/>
          <a:p>
            <a:pPr algn="ctr"/>
            <a:r>
              <a:rPr lang="el-GR" sz="3000" dirty="0">
                <a:latin typeface="+mn-lt"/>
                <a:cs typeface="Arial" panose="020B0604020202020204" pitchFamily="34" charset="0"/>
              </a:rPr>
              <a:t>ΚΑΤΗΓΟΡΙΕΣ ΜΑΘΗΜΑΤΩΝ ΚΑΙ ΠΕΡΙΟΔΟΙ ΔΙΔΑΣΚΑΛΙΑΣ ΑΝΑ ΤΑΞΗ ΣΤΟ ΛΥΚΕΙΟ </a:t>
            </a:r>
          </a:p>
        </p:txBody>
      </p:sp>
      <p:graphicFrame>
        <p:nvGraphicFramePr>
          <p:cNvPr id="49190" name="Group 38"/>
          <p:cNvGraphicFramePr>
            <a:graphicFrameLocks noGrp="1"/>
          </p:cNvGraphicFramePr>
          <p:nvPr>
            <p:ph idx="1"/>
            <p:extLst>
              <p:ext uri="{D42A27DB-BD31-4B8C-83A1-F6EECF244321}">
                <p14:modId xmlns:p14="http://schemas.microsoft.com/office/powerpoint/2010/main" val="3012662316"/>
              </p:ext>
            </p:extLst>
          </p:nvPr>
        </p:nvGraphicFramePr>
        <p:xfrm>
          <a:off x="242695" y="932515"/>
          <a:ext cx="11608198" cy="5651165"/>
        </p:xfrm>
        <a:graphic>
          <a:graphicData uri="http://schemas.openxmlformats.org/drawingml/2006/table">
            <a:tbl>
              <a:tblPr/>
              <a:tblGrid>
                <a:gridCol w="4346970">
                  <a:extLst>
                    <a:ext uri="{9D8B030D-6E8A-4147-A177-3AD203B41FA5}">
                      <a16:colId xmlns:a16="http://schemas.microsoft.com/office/drawing/2014/main" val="20000"/>
                    </a:ext>
                  </a:extLst>
                </a:gridCol>
                <a:gridCol w="2496268">
                  <a:extLst>
                    <a:ext uri="{9D8B030D-6E8A-4147-A177-3AD203B41FA5}">
                      <a16:colId xmlns:a16="http://schemas.microsoft.com/office/drawing/2014/main" val="20001"/>
                    </a:ext>
                  </a:extLst>
                </a:gridCol>
                <a:gridCol w="2361731">
                  <a:extLst>
                    <a:ext uri="{9D8B030D-6E8A-4147-A177-3AD203B41FA5}">
                      <a16:colId xmlns:a16="http://schemas.microsoft.com/office/drawing/2014/main" val="20002"/>
                    </a:ext>
                  </a:extLst>
                </a:gridCol>
                <a:gridCol w="2403229">
                  <a:extLst>
                    <a:ext uri="{9D8B030D-6E8A-4147-A177-3AD203B41FA5}">
                      <a16:colId xmlns:a16="http://schemas.microsoft.com/office/drawing/2014/main" val="20003"/>
                    </a:ext>
                  </a:extLst>
                </a:gridCol>
              </a:tblGrid>
              <a:tr h="728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mn-lt"/>
                          <a:cs typeface="Arial" panose="020B0604020202020204" pitchFamily="34" charset="0"/>
                        </a:rPr>
                        <a:t>  </a:t>
                      </a:r>
                      <a:r>
                        <a:rPr kumimoji="0" lang="el-GR" sz="2000" b="1" i="0" u="none" strike="noStrike" cap="none" normalizeH="0" baseline="0" dirty="0">
                          <a:ln>
                            <a:noFill/>
                          </a:ln>
                          <a:solidFill>
                            <a:srgbClr val="FFFFFF"/>
                          </a:solidFill>
                          <a:effectLst/>
                          <a:latin typeface="+mn-lt"/>
                          <a:cs typeface="Arial" panose="020B0604020202020204" pitchFamily="34" charset="0"/>
                        </a:rPr>
                        <a:t>Κατηγορίες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mn-lt"/>
                          <a:cs typeface="Arial" panose="020B0604020202020204" pitchFamily="34" charset="0"/>
                        </a:rPr>
                        <a:t>  </a:t>
                      </a:r>
                      <a:r>
                        <a:rPr kumimoji="0" lang="el-GR" sz="2000" b="1" i="0" u="none" strike="noStrike" cap="none" normalizeH="0" baseline="0" dirty="0">
                          <a:ln>
                            <a:noFill/>
                          </a:ln>
                          <a:solidFill>
                            <a:srgbClr val="FFFFFF"/>
                          </a:solidFill>
                          <a:effectLst/>
                          <a:latin typeface="+mn-lt"/>
                          <a:cs typeface="Arial" panose="020B0604020202020204" pitchFamily="34" charset="0"/>
                        </a:rPr>
                        <a:t>Μαθημάτων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mn-lt"/>
                          <a:cs typeface="Arial" panose="020B0604020202020204" pitchFamily="34" charset="0"/>
                        </a:rPr>
                        <a:t>Α΄ΤΑΞΗ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mn-lt"/>
                          <a:cs typeface="Arial" panose="020B0604020202020204" pitchFamily="34" charset="0"/>
                        </a:rPr>
                        <a:t>Β΄ΤΑΞΗ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mn-lt"/>
                          <a:cs typeface="Arial" panose="020B0604020202020204" pitchFamily="34" charset="0"/>
                        </a:rPr>
                        <a:t>Γ΄ΤΑΞΗ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97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Κοινού Κορμού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chemeClr val="tx1"/>
                          </a:solidFill>
                          <a:effectLst/>
                          <a:latin typeface="+mn-lt"/>
                          <a:cs typeface="Arial" panose="020B0604020202020204" pitchFamily="34" charset="0"/>
                        </a:rPr>
                        <a:t>33</a:t>
                      </a:r>
                      <a:r>
                        <a:rPr kumimoji="0" lang="el-GR" sz="2400" b="0" i="0" u="none" strike="noStrike" cap="none" normalizeH="0" baseline="0" dirty="0">
                          <a:ln>
                            <a:noFill/>
                          </a:ln>
                          <a:solidFill>
                            <a:schemeClr val="tx1"/>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highlight>
                          <a:srgbClr val="FFFF61"/>
                        </a:highligh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(16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21</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(9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21</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(8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1674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Προσανατολισμού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a:ln>
                          <a:noFill/>
                        </a:ln>
                        <a:solidFill>
                          <a:srgbClr val="000000"/>
                        </a:solidFill>
                        <a:effectLst/>
                        <a:highlight>
                          <a:srgbClr val="FFFF61"/>
                        </a:highligh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4</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FF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2×2ωρα μαθήματα τα οποία ενισχύουν 2 από τα 16 μαθήματα Κ.Κ.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a:ln>
                            <a:noFill/>
                          </a:ln>
                          <a:solidFill>
                            <a:srgbClr val="000000"/>
                          </a:solidFill>
                          <a:effectLst/>
                          <a:latin typeface="+mn-lt"/>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mn-lt"/>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1060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Κατεύθυνσης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Εμβάθυνσης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mn-lt"/>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16</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16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10607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000000"/>
                          </a:solidFill>
                          <a:effectLst/>
                          <a:latin typeface="+mn-lt"/>
                          <a:cs typeface="Arial" panose="020B0604020202020204" pitchFamily="34" charset="0"/>
                        </a:rPr>
                        <a:t>Σύνολο</a:t>
                      </a:r>
                      <a:r>
                        <a:rPr kumimoji="0" lang="el-GR" sz="1800" b="0" i="0" u="none" strike="noStrike" cap="none" normalizeH="0" baseline="0" dirty="0">
                          <a:ln>
                            <a:noFill/>
                          </a:ln>
                          <a:solidFill>
                            <a:srgbClr val="000000"/>
                          </a:solidFill>
                          <a:effectLst/>
                          <a:latin typeface="+mn-lt"/>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latin typeface="+mn-lt"/>
                          <a:cs typeface="Arial" panose="020B0604020202020204" pitchFamily="34" charset="0"/>
                        </a:rPr>
                        <a:t>Σύνολο</a:t>
                      </a:r>
                      <a:r>
                        <a:rPr kumimoji="0" lang="el-GR" sz="1800" b="0" i="0" u="none" strike="noStrike" cap="none" normalizeH="0" baseline="0" dirty="0">
                          <a:ln>
                            <a:noFill/>
                          </a:ln>
                          <a:solidFill>
                            <a:srgbClr val="FF0000"/>
                          </a:solidFill>
                          <a:effectLst/>
                          <a:latin typeface="+mn-lt"/>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37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latin typeface="+mn-lt"/>
                          <a:cs typeface="Arial" panose="020B0604020202020204" pitchFamily="34" charset="0"/>
                        </a:rPr>
                        <a:t>16</a:t>
                      </a:r>
                      <a:r>
                        <a:rPr kumimoji="0" lang="el-GR" sz="1800" b="0" i="0" u="none" strike="noStrike" cap="none" normalizeH="0" baseline="0" dirty="0">
                          <a:ln>
                            <a:noFill/>
                          </a:ln>
                          <a:solidFill>
                            <a:srgbClr val="FF0000"/>
                          </a:solidFill>
                          <a:effectLst/>
                          <a:latin typeface="+mn-lt"/>
                          <a:cs typeface="Arial" panose="020B0604020202020204" pitchFamily="34" charset="0"/>
                        </a:rPr>
                        <a:t> </a:t>
                      </a:r>
                      <a:r>
                        <a:rPr kumimoji="0" lang="el-GR" sz="1800" b="1" i="0" u="none" strike="noStrike" cap="none" normalizeH="0" baseline="0" dirty="0">
                          <a:ln>
                            <a:noFill/>
                          </a:ln>
                          <a:solidFill>
                            <a:srgbClr val="FF0000"/>
                          </a:solidFill>
                          <a:effectLst/>
                          <a:latin typeface="+mn-lt"/>
                          <a:cs typeface="Arial" panose="020B0604020202020204" pitchFamily="34" charset="0"/>
                        </a:rPr>
                        <a:t>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37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37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85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EA05-CD56-F1F6-DBBF-F15B82A778FF}"/>
              </a:ext>
            </a:extLst>
          </p:cNvPr>
          <p:cNvSpPr>
            <a:spLocks noGrp="1"/>
          </p:cNvSpPr>
          <p:nvPr>
            <p:ph type="title"/>
          </p:nvPr>
        </p:nvSpPr>
        <p:spPr>
          <a:xfrm>
            <a:off x="838200" y="365125"/>
            <a:ext cx="10515600" cy="855351"/>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el-GR" sz="3200" dirty="0">
                <a:latin typeface="+mn-lt"/>
              </a:rPr>
              <a:t>ΜΑΘΗΜΑΤΑ ΚΟΙΝΟΥ ΚΟΡΜΟΥ ΑΝΑ ΤΑΞΗ ΣΤΟ ΛΥΚΕΙΟ</a:t>
            </a:r>
            <a:endParaRPr lang="en-CY" sz="3200" dirty="0">
              <a:latin typeface="+mn-lt"/>
            </a:endParaRPr>
          </a:p>
        </p:txBody>
      </p:sp>
      <p:pic>
        <p:nvPicPr>
          <p:cNvPr id="6" name="Content Placeholder 5">
            <a:extLst>
              <a:ext uri="{FF2B5EF4-FFF2-40B4-BE49-F238E27FC236}">
                <a16:creationId xmlns:a16="http://schemas.microsoft.com/office/drawing/2014/main" id="{998AC3B7-32D1-EDD5-1523-27013FD2FFF0}"/>
              </a:ext>
            </a:extLst>
          </p:cNvPr>
          <p:cNvPicPr>
            <a:picLocks noGrp="1" noChangeAspect="1"/>
          </p:cNvPicPr>
          <p:nvPr>
            <p:ph idx="1"/>
          </p:nvPr>
        </p:nvPicPr>
        <p:blipFill>
          <a:blip r:embed="rId2"/>
          <a:stretch>
            <a:fillRect/>
          </a:stretch>
        </p:blipFill>
        <p:spPr>
          <a:xfrm>
            <a:off x="1345224" y="1220476"/>
            <a:ext cx="8932984" cy="4956488"/>
          </a:xfrm>
        </p:spPr>
      </p:pic>
      <p:sp>
        <p:nvSpPr>
          <p:cNvPr id="4" name="Footer Placeholder 3">
            <a:extLst>
              <a:ext uri="{FF2B5EF4-FFF2-40B4-BE49-F238E27FC236}">
                <a16:creationId xmlns:a16="http://schemas.microsoft.com/office/drawing/2014/main" id="{E5D2F58A-287D-7CEB-3F86-8750AD068FBF}"/>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82594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93963"/>
            <a:ext cx="3691753" cy="461665"/>
          </a:xfrm>
          <a:prstGeom prst="rect">
            <a:avLst/>
          </a:prstGeom>
        </p:spPr>
        <p:txBody>
          <a:bodyPr wrap="square">
            <a:spAutoFit/>
          </a:bodyPr>
          <a:lstStyle/>
          <a:p>
            <a:r>
              <a:rPr lang="el-GR" sz="2400" b="1" dirty="0">
                <a:solidFill>
                  <a:srgbClr val="00B0F0"/>
                </a:solidFill>
              </a:rPr>
              <a:t>Ιδιότητες  Εαυτού</a:t>
            </a:r>
            <a:r>
              <a:rPr lang="el-GR" b="1" dirty="0">
                <a:solidFill>
                  <a:srgbClr val="00B0F0"/>
                </a:solidFill>
              </a:rPr>
              <a:t>:</a:t>
            </a:r>
            <a:endParaRPr lang="en-GB"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6199" y="8951"/>
            <a:ext cx="6316699" cy="6849049"/>
          </a:xfrm>
        </p:spPr>
      </p:pic>
    </p:spTree>
    <p:extLst>
      <p:ext uri="{BB962C8B-B14F-4D97-AF65-F5344CB8AC3E}">
        <p14:creationId xmlns:p14="http://schemas.microsoft.com/office/powerpoint/2010/main" val="2392877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42DB-FB12-2B2B-A023-A189BB50D119}"/>
              </a:ext>
            </a:extLst>
          </p:cNvPr>
          <p:cNvSpPr>
            <a:spLocks noGrp="1"/>
          </p:cNvSpPr>
          <p:nvPr>
            <p:ph type="title"/>
          </p:nvPr>
        </p:nvSpPr>
        <p:spPr>
          <a:xfrm>
            <a:off x="838200" y="365125"/>
            <a:ext cx="10515600" cy="1460499"/>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lang="el-GR" sz="3100" dirty="0">
                <a:latin typeface="+mn-lt"/>
                <a:ea typeface="+mn-ea"/>
                <a:cs typeface="Arial" panose="020B0604020202020204" pitchFamily="34" charset="0"/>
              </a:rPr>
              <a:t/>
            </a:r>
            <a:br>
              <a:rPr lang="el-GR" sz="3100" dirty="0">
                <a:latin typeface="+mn-lt"/>
                <a:ea typeface="+mn-ea"/>
                <a:cs typeface="Arial" panose="020B0604020202020204" pitchFamily="34" charset="0"/>
              </a:rPr>
            </a:br>
            <a:r>
              <a:rPr lang="el-GR" sz="3100" dirty="0">
                <a:latin typeface="+mn-lt"/>
                <a:ea typeface="+mn-ea"/>
                <a:cs typeface="Arial" panose="020B0604020202020204" pitchFamily="34" charset="0"/>
              </a:rPr>
              <a:t>ΩΡΟΛΟΓΙΟ ΠΡΟΓΡΑΜΜΑ Α’ ΛΥΚΕΙΟΥ</a:t>
            </a:r>
            <a:r>
              <a:rPr kumimoji="0" lang="el-GR" sz="3100" i="0" u="sng" strike="noStrike" kern="1200" cap="none" spc="0" normalizeH="0" baseline="0" noProof="0" dirty="0">
                <a:ln>
                  <a:noFill/>
                </a:ln>
                <a:effectLst/>
                <a:uLnTx/>
                <a:uFillTx/>
                <a:latin typeface="+mn-lt"/>
                <a:ea typeface="+mn-ea"/>
                <a:cs typeface="Arial" panose="020B0604020202020204" pitchFamily="34" charset="0"/>
              </a:rPr>
              <a:t/>
            </a:r>
            <a:br>
              <a:rPr kumimoji="0" lang="el-GR" sz="3100" i="0" u="sng" strike="noStrike" kern="1200" cap="none" spc="0" normalizeH="0" baseline="0" noProof="0" dirty="0">
                <a:ln>
                  <a:noFill/>
                </a:ln>
                <a:effectLst/>
                <a:uLnTx/>
                <a:uFillTx/>
                <a:latin typeface="+mn-lt"/>
                <a:ea typeface="+mn-ea"/>
                <a:cs typeface="Arial" panose="020B0604020202020204" pitchFamily="34" charset="0"/>
              </a:rPr>
            </a:br>
            <a:r>
              <a:rPr kumimoji="0" lang="el-GR" sz="3100" i="0" strike="noStrike" kern="1200" cap="none" spc="0" normalizeH="0" baseline="0" noProof="0" dirty="0">
                <a:ln>
                  <a:noFill/>
                </a:ln>
                <a:effectLst/>
                <a:uLnTx/>
                <a:uFillTx/>
                <a:latin typeface="+mn-lt"/>
                <a:ea typeface="+mn-ea"/>
                <a:cs typeface="Arial" panose="020B0604020202020204" pitchFamily="34" charset="0"/>
              </a:rPr>
              <a:t>ΚΟΙΝΟΣ</a:t>
            </a:r>
            <a:r>
              <a:rPr kumimoji="0" lang="el-GR" sz="3100" i="0" u="none" strike="noStrike" kern="1200" cap="none" spc="0" normalizeH="0" baseline="0" noProof="0" dirty="0">
                <a:ln>
                  <a:noFill/>
                </a:ln>
                <a:effectLst/>
                <a:uLnTx/>
                <a:uFillTx/>
                <a:latin typeface="+mn-lt"/>
                <a:ea typeface="+mn-ea"/>
                <a:cs typeface="Arial" panose="020B0604020202020204" pitchFamily="34" charset="0"/>
              </a:rPr>
              <a:t> ΚΟΡΜΟΣ (υποχρεωτικά) και ΕΠΙΛΕΓΟΜΕΝΑ (Ομάδες Μαθημάτων Προσανατολισμού)</a:t>
            </a:r>
            <a:r>
              <a:rPr kumimoji="0" lang="el-GR"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r>
            <a:br>
              <a:rPr kumimoji="0" lang="el-GR"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lang="en-CY" dirty="0"/>
          </a:p>
        </p:txBody>
      </p:sp>
      <p:pic>
        <p:nvPicPr>
          <p:cNvPr id="6" name="Content Placeholder 5">
            <a:extLst>
              <a:ext uri="{FF2B5EF4-FFF2-40B4-BE49-F238E27FC236}">
                <a16:creationId xmlns:a16="http://schemas.microsoft.com/office/drawing/2014/main" id="{354F8909-4397-B43D-3A8F-5652AE6FF172}"/>
              </a:ext>
            </a:extLst>
          </p:cNvPr>
          <p:cNvPicPr>
            <a:picLocks noGrp="1" noChangeAspect="1"/>
          </p:cNvPicPr>
          <p:nvPr>
            <p:ph idx="1"/>
          </p:nvPr>
        </p:nvPicPr>
        <p:blipFill>
          <a:blip r:embed="rId2"/>
          <a:stretch>
            <a:fillRect/>
          </a:stretch>
        </p:blipFill>
        <p:spPr>
          <a:xfrm>
            <a:off x="2233749" y="1662854"/>
            <a:ext cx="8185136" cy="4610821"/>
          </a:xfrm>
        </p:spPr>
      </p:pic>
      <p:sp>
        <p:nvSpPr>
          <p:cNvPr id="4" name="Footer Placeholder 3">
            <a:extLst>
              <a:ext uri="{FF2B5EF4-FFF2-40B4-BE49-F238E27FC236}">
                <a16:creationId xmlns:a16="http://schemas.microsoft.com/office/drawing/2014/main" id="{E6E25411-1749-F90D-EF94-01D1A8847F8A}"/>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863615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ABDE-3176-754D-16CF-34A52E0D74BB}"/>
              </a:ext>
            </a:extLst>
          </p:cNvPr>
          <p:cNvSpPr>
            <a:spLocks noGrp="1"/>
          </p:cNvSpPr>
          <p:nvPr>
            <p:ph type="title"/>
          </p:nvPr>
        </p:nvSpPr>
        <p:spPr/>
        <p:txBody>
          <a:bodyPr>
            <a:normAutofit/>
          </a:bodyPr>
          <a:lstStyle/>
          <a:p>
            <a:pPr algn="ctr"/>
            <a:r>
              <a:rPr lang="el-GR" sz="3200" dirty="0">
                <a:latin typeface="+mn-lt"/>
              </a:rPr>
              <a:t>ΟΜΑΔΕΣ ΜΑΘΗΜΑΤΩΝ ΠΠΡΟΣΑΝΑΤΟΛΙΣΜΟΥ (ΟΜΠ)</a:t>
            </a:r>
            <a:endParaRPr lang="en-CY" sz="3200" dirty="0">
              <a:latin typeface="+mn-lt"/>
            </a:endParaRPr>
          </a:p>
        </p:txBody>
      </p:sp>
      <p:sp>
        <p:nvSpPr>
          <p:cNvPr id="3" name="Content Placeholder 2">
            <a:extLst>
              <a:ext uri="{FF2B5EF4-FFF2-40B4-BE49-F238E27FC236}">
                <a16:creationId xmlns:a16="http://schemas.microsoft.com/office/drawing/2014/main" id="{5FD6AB7F-FCDC-9257-5D1B-93D9A7DA58B4}"/>
              </a:ext>
            </a:extLst>
          </p:cNvPr>
          <p:cNvSpPr>
            <a:spLocks noGrp="1"/>
          </p:cNvSpPr>
          <p:nvPr>
            <p:ph idx="1"/>
          </p:nvPr>
        </p:nvSpPr>
        <p:spPr/>
        <p:txBody>
          <a:bodyPr/>
          <a:lstStyle/>
          <a:p>
            <a:pPr algn="just">
              <a:defRPr/>
            </a:pPr>
            <a:r>
              <a:rPr lang="el-GR" sz="2800" dirty="0">
                <a:cs typeface="Times New Roman" panose="02020603050405020304" pitchFamily="18" charset="0"/>
              </a:rPr>
              <a:t>Τέσσερις</a:t>
            </a:r>
            <a:r>
              <a:rPr lang="en-US" sz="2800" dirty="0">
                <a:cs typeface="Times New Roman" panose="02020603050405020304" pitchFamily="18" charset="0"/>
              </a:rPr>
              <a:t> (4)</a:t>
            </a:r>
            <a:r>
              <a:rPr lang="el-GR" sz="2800" dirty="0">
                <a:cs typeface="Times New Roman" panose="02020603050405020304" pitchFamily="18" charset="0"/>
              </a:rPr>
              <a:t> Ομάδες Μαθημάτων Προσανατολισμού</a:t>
            </a:r>
            <a:r>
              <a:rPr lang="en-US" sz="2800" dirty="0">
                <a:cs typeface="Times New Roman" panose="02020603050405020304" pitchFamily="18" charset="0"/>
              </a:rPr>
              <a:t> (</a:t>
            </a:r>
            <a:r>
              <a:rPr lang="el-GR" sz="2800" dirty="0">
                <a:cs typeface="Times New Roman" panose="02020603050405020304" pitchFamily="18" charset="0"/>
              </a:rPr>
              <a:t>Ο.Μ.Π.) - δύο μαθήματα με 2 επιπλέον διδακτικές περιόδους </a:t>
            </a:r>
          </a:p>
          <a:p>
            <a:pPr marL="0" indent="0" algn="just">
              <a:buNone/>
              <a:defRPr/>
            </a:pPr>
            <a:r>
              <a:rPr lang="el-GR" sz="2800" dirty="0">
                <a:cs typeface="Times New Roman" panose="02020603050405020304" pitchFamily="18" charset="0"/>
              </a:rPr>
              <a:t>   (2</a:t>
            </a:r>
            <a:r>
              <a:rPr lang="en-US" sz="2800" dirty="0">
                <a:cs typeface="Times New Roman" panose="02020603050405020304" pitchFamily="18" charset="0"/>
              </a:rPr>
              <a:t>x2=4</a:t>
            </a:r>
            <a:r>
              <a:rPr lang="el-GR" sz="2800" dirty="0">
                <a:cs typeface="Times New Roman" panose="02020603050405020304" pitchFamily="18" charset="0"/>
              </a:rPr>
              <a:t> διδακτικές περίοδοι)</a:t>
            </a:r>
          </a:p>
          <a:p>
            <a:pPr algn="just">
              <a:defRPr/>
            </a:pPr>
            <a:endParaRPr lang="el-GR" sz="2800" dirty="0">
              <a:cs typeface="Times New Roman" panose="02020603050405020304" pitchFamily="18" charset="0"/>
            </a:endParaRPr>
          </a:p>
          <a:p>
            <a:pPr algn="just">
              <a:defRPr/>
            </a:pPr>
            <a:r>
              <a:rPr lang="el-GR" sz="2800" dirty="0">
                <a:cs typeface="Times New Roman" panose="02020603050405020304" pitchFamily="18" charset="0"/>
              </a:rPr>
              <a:t>Η Ομάδα Μαθημάτων Προσανατολισμού περιλαμβάνει ένα προεπιλεγμένο συνδυασμό μαθημάτων τα οποία οδηγούν σε συναφείς κατευθύνσεις στη Β΄ και Γ΄ Λυκείου </a:t>
            </a:r>
          </a:p>
          <a:p>
            <a:endParaRPr lang="en-CY" dirty="0"/>
          </a:p>
        </p:txBody>
      </p:sp>
      <p:sp>
        <p:nvSpPr>
          <p:cNvPr id="4" name="Footer Placeholder 3">
            <a:extLst>
              <a:ext uri="{FF2B5EF4-FFF2-40B4-BE49-F238E27FC236}">
                <a16:creationId xmlns:a16="http://schemas.microsoft.com/office/drawing/2014/main" id="{481B7C02-FCFA-9E5F-39AC-AC0A697CD64E}"/>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74133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106A-B26B-2D15-9EC0-E1FC7CE3DB3F}"/>
              </a:ext>
            </a:extLst>
          </p:cNvPr>
          <p:cNvSpPr>
            <a:spLocks noGrp="1"/>
          </p:cNvSpPr>
          <p:nvPr>
            <p:ph type="title"/>
          </p:nvPr>
        </p:nvSpPr>
        <p:spPr/>
        <p:txBody>
          <a:bodyPr>
            <a:normAutofit/>
          </a:bodyPr>
          <a:lstStyle/>
          <a:p>
            <a:pPr algn="ctr"/>
            <a:r>
              <a:rPr lang="el-GR" sz="3200" dirty="0">
                <a:latin typeface="+mn-lt"/>
              </a:rPr>
              <a:t>ΕΠΙΛΟΓΗ ΜΙΑΣ ΟΜΑΔΑΣ ΜΑΘΗΜΑΤΩΝ ΠΡΟΣΑΝΑΤΟΛΙΣΜΟΥ(ΟΜΠ)</a:t>
            </a:r>
            <a:endParaRPr lang="en-CY" sz="3200" dirty="0">
              <a:latin typeface="+mn-lt"/>
            </a:endParaRPr>
          </a:p>
        </p:txBody>
      </p:sp>
      <p:sp>
        <p:nvSpPr>
          <p:cNvPr id="3" name="Content Placeholder 2">
            <a:extLst>
              <a:ext uri="{FF2B5EF4-FFF2-40B4-BE49-F238E27FC236}">
                <a16:creationId xmlns:a16="http://schemas.microsoft.com/office/drawing/2014/main" id="{0C622D5D-C3E0-F121-ABD8-14BCE1350A8F}"/>
              </a:ext>
            </a:extLst>
          </p:cNvPr>
          <p:cNvSpPr>
            <a:spLocks noGrp="1"/>
          </p:cNvSpPr>
          <p:nvPr>
            <p:ph idx="1"/>
          </p:nvPr>
        </p:nvSpPr>
        <p:spPr/>
        <p:txBody>
          <a:bodyPr/>
          <a:lstStyle/>
          <a:p>
            <a:endParaRPr lang="en-CY" dirty="0"/>
          </a:p>
        </p:txBody>
      </p:sp>
      <p:sp>
        <p:nvSpPr>
          <p:cNvPr id="4" name="Footer Placeholder 3">
            <a:extLst>
              <a:ext uri="{FF2B5EF4-FFF2-40B4-BE49-F238E27FC236}">
                <a16:creationId xmlns:a16="http://schemas.microsoft.com/office/drawing/2014/main" id="{8275D7A6-49E8-D00F-2E09-682C13C93C4A}"/>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pic>
        <p:nvPicPr>
          <p:cNvPr id="5" name="Content Placeholder 4">
            <a:extLst>
              <a:ext uri="{FF2B5EF4-FFF2-40B4-BE49-F238E27FC236}">
                <a16:creationId xmlns:a16="http://schemas.microsoft.com/office/drawing/2014/main" id="{6DA1402F-7FF8-6F3D-743D-884F68B3F615}"/>
              </a:ext>
            </a:extLst>
          </p:cNvPr>
          <p:cNvPicPr>
            <a:picLocks noChangeAspect="1"/>
          </p:cNvPicPr>
          <p:nvPr/>
        </p:nvPicPr>
        <p:blipFill>
          <a:blip r:embed="rId2"/>
          <a:stretch>
            <a:fillRect/>
          </a:stretch>
        </p:blipFill>
        <p:spPr>
          <a:xfrm>
            <a:off x="2829260" y="1865339"/>
            <a:ext cx="6437831" cy="4017936"/>
          </a:xfrm>
          <a:prstGeom prst="rect">
            <a:avLst/>
          </a:prstGeom>
        </p:spPr>
      </p:pic>
    </p:spTree>
    <p:extLst>
      <p:ext uri="{BB962C8B-B14F-4D97-AF65-F5344CB8AC3E}">
        <p14:creationId xmlns:p14="http://schemas.microsoft.com/office/powerpoint/2010/main" val="1204938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9A52-26C0-F982-13B3-9A8305C0ECAD}"/>
              </a:ext>
            </a:extLst>
          </p:cNvPr>
          <p:cNvSpPr>
            <a:spLocks noGrp="1"/>
          </p:cNvSpPr>
          <p:nvPr>
            <p:ph type="title"/>
          </p:nvPr>
        </p:nvSpPr>
        <p:spPr/>
        <p:txBody>
          <a:bodyPr>
            <a:normAutofit/>
          </a:bodyPr>
          <a:lstStyle/>
          <a:p>
            <a:pPr algn="ctr"/>
            <a:r>
              <a:rPr lang="el-GR" sz="3200" dirty="0">
                <a:latin typeface="+mn-lt"/>
              </a:rPr>
              <a:t>ΕΞΕΤΑΖΟΜΕΝΑ ΜΑΘΗΜΑΤΑ Α’ ΛΥΚΕΙΟΥ</a:t>
            </a:r>
            <a:endParaRPr lang="en-CY" sz="3200" dirty="0">
              <a:latin typeface="+mn-lt"/>
            </a:endParaRPr>
          </a:p>
        </p:txBody>
      </p:sp>
      <p:pic>
        <p:nvPicPr>
          <p:cNvPr id="6" name="Content Placeholder 5">
            <a:extLst>
              <a:ext uri="{FF2B5EF4-FFF2-40B4-BE49-F238E27FC236}">
                <a16:creationId xmlns:a16="http://schemas.microsoft.com/office/drawing/2014/main" id="{3D4F0D2B-CBDF-2A03-5885-346FCFD35FEF}"/>
              </a:ext>
            </a:extLst>
          </p:cNvPr>
          <p:cNvPicPr>
            <a:picLocks noGrp="1" noChangeAspect="1"/>
          </p:cNvPicPr>
          <p:nvPr>
            <p:ph idx="1"/>
          </p:nvPr>
        </p:nvPicPr>
        <p:blipFill>
          <a:blip r:embed="rId2"/>
          <a:stretch>
            <a:fillRect/>
          </a:stretch>
        </p:blipFill>
        <p:spPr>
          <a:xfrm>
            <a:off x="2103752" y="1459523"/>
            <a:ext cx="8656273" cy="4717440"/>
          </a:xfrm>
        </p:spPr>
      </p:pic>
      <p:sp>
        <p:nvSpPr>
          <p:cNvPr id="4" name="Footer Placeholder 3">
            <a:extLst>
              <a:ext uri="{FF2B5EF4-FFF2-40B4-BE49-F238E27FC236}">
                <a16:creationId xmlns:a16="http://schemas.microsoft.com/office/drawing/2014/main" id="{B62C9C0E-5457-4E8E-6F93-54104A96BED0}"/>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758919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E003-962A-145D-D3DA-442AF9899A5F}"/>
              </a:ext>
            </a:extLst>
          </p:cNvPr>
          <p:cNvSpPr>
            <a:spLocks noGrp="1"/>
          </p:cNvSpPr>
          <p:nvPr>
            <p:ph type="title"/>
          </p:nvPr>
        </p:nvSpPr>
        <p:spPr/>
        <p:txBody>
          <a:bodyPr/>
          <a:lstStyle/>
          <a:p>
            <a:endParaRPr lang="en-CY"/>
          </a:p>
        </p:txBody>
      </p:sp>
      <p:sp>
        <p:nvSpPr>
          <p:cNvPr id="3" name="Content Placeholder 2">
            <a:extLst>
              <a:ext uri="{FF2B5EF4-FFF2-40B4-BE49-F238E27FC236}">
                <a16:creationId xmlns:a16="http://schemas.microsoft.com/office/drawing/2014/main" id="{772FDC40-7998-8FFC-C7B0-939037012BF0}"/>
              </a:ext>
            </a:extLst>
          </p:cNvPr>
          <p:cNvSpPr>
            <a:spLocks noGrp="1"/>
          </p:cNvSpPr>
          <p:nvPr>
            <p:ph idx="1"/>
          </p:nvPr>
        </p:nvSpPr>
        <p:spPr/>
        <p:txBody>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b="1" i="0" u="none" strike="noStrike" kern="1200" cap="none" spc="0" normalizeH="0" baseline="0" noProof="0" dirty="0">
                <a:ln>
                  <a:noFill/>
                </a:ln>
                <a:effectLst/>
                <a:uLnTx/>
                <a:uFillTx/>
                <a:ea typeface="+mn-ea"/>
                <a:cs typeface="Times New Roman" panose="02020603050405020304" pitchFamily="18" charset="0"/>
              </a:rPr>
              <a:t>***</a:t>
            </a:r>
            <a:r>
              <a:rPr kumimoji="0" lang="en-US" sz="2400" b="0" i="0" u="none" strike="noStrike" kern="1200" cap="none" spc="0" normalizeH="0" baseline="0" noProof="0" dirty="0">
                <a:ln>
                  <a:noFill/>
                </a:ln>
                <a:effectLst/>
                <a:uLnTx/>
                <a:uFillTx/>
                <a:ea typeface="+mn-ea"/>
                <a:cs typeface="+mn-cs"/>
              </a:rPr>
              <a:t> </a:t>
            </a:r>
            <a:r>
              <a:rPr kumimoji="0" lang="el-GR" sz="2800" b="1" i="0" u="none" strike="noStrike" kern="1200" cap="none" spc="0" normalizeH="0" baseline="0" noProof="0" dirty="0">
                <a:ln>
                  <a:noFill/>
                </a:ln>
                <a:effectLst/>
                <a:uLnTx/>
                <a:uFillTx/>
                <a:ea typeface="+mn-ea"/>
                <a:cs typeface="Times New Roman" panose="02020603050405020304" pitchFamily="18" charset="0"/>
              </a:rPr>
              <a:t>Οι μαθητές που έχουν απόφαση από την Επαρχιακή Επιτροπή Ειδικής Αγωγής και Εκπαίδευσης (ΕΕΕΑΕ), θα έχουν την δυνατότητα μόνο για την Α’ Λυκείου, αν το επιθυμούν, με γραπτό αίτημα των γονέων/κηδεμόνων, να δηλώσουν ως εξεταζόμενο μάθημα την Ιστορία Κοινού κορμού αντί του μαθήματος των Αγγλικών.   </a:t>
            </a:r>
            <a:endParaRPr kumimoji="0" lang="en-US" sz="2800" b="1" i="0" u="none" strike="noStrike" kern="1200" cap="none" spc="0" normalizeH="0" baseline="0" noProof="0" dirty="0">
              <a:ln>
                <a:noFill/>
              </a:ln>
              <a:effectLst/>
              <a:uLnTx/>
              <a:uFillTx/>
              <a:ea typeface="+mn-ea"/>
              <a:cs typeface="Times New Roman" panose="02020603050405020304" pitchFamily="18" charset="0"/>
            </a:endParaRPr>
          </a:p>
          <a:p>
            <a:endParaRPr lang="en-CY" dirty="0"/>
          </a:p>
        </p:txBody>
      </p:sp>
      <p:sp>
        <p:nvSpPr>
          <p:cNvPr id="4" name="Footer Placeholder 3">
            <a:extLst>
              <a:ext uri="{FF2B5EF4-FFF2-40B4-BE49-F238E27FC236}">
                <a16:creationId xmlns:a16="http://schemas.microsoft.com/office/drawing/2014/main" id="{38F74EE9-7F1B-EC30-9BA3-396E0ADBC59E}"/>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916894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0F73FC-F329-843E-21E9-DE86F8E312C5}"/>
              </a:ext>
            </a:extLst>
          </p:cNvPr>
          <p:cNvPicPr>
            <a:picLocks noGrp="1" noChangeAspect="1"/>
          </p:cNvPicPr>
          <p:nvPr>
            <p:ph idx="1"/>
          </p:nvPr>
        </p:nvPicPr>
        <p:blipFill>
          <a:blip r:embed="rId2"/>
          <a:stretch>
            <a:fillRect/>
          </a:stretch>
        </p:blipFill>
        <p:spPr>
          <a:xfrm>
            <a:off x="1459523" y="606669"/>
            <a:ext cx="9601200" cy="5367379"/>
          </a:xfrm>
        </p:spPr>
      </p:pic>
      <p:sp>
        <p:nvSpPr>
          <p:cNvPr id="4" name="Footer Placeholder 3">
            <a:extLst>
              <a:ext uri="{FF2B5EF4-FFF2-40B4-BE49-F238E27FC236}">
                <a16:creationId xmlns:a16="http://schemas.microsoft.com/office/drawing/2014/main" id="{D61234FB-90D6-B6E3-167B-CDEE935E326F}"/>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865350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A0F7-0FBB-E98C-8C50-487D185A4122}"/>
              </a:ext>
            </a:extLst>
          </p:cNvPr>
          <p:cNvSpPr>
            <a:spLocks noGrp="1"/>
          </p:cNvSpPr>
          <p:nvPr>
            <p:ph type="title"/>
          </p:nvPr>
        </p:nvSpPr>
        <p:spPr/>
        <p:txBody>
          <a:bodyPr>
            <a:normAutofit/>
          </a:bodyPr>
          <a:lstStyle/>
          <a:p>
            <a:pPr algn="ctr"/>
            <a:r>
              <a:rPr lang="el-GR" sz="3200" dirty="0">
                <a:latin typeface="+mn-lt"/>
              </a:rPr>
              <a:t>ΟΜΠ ΚΑΙ ΚΑΤΕΥΘΥΝΣΕΙΣ Β’ ΚΑΙ Γ’ ΛΥΚΕΙΟΥ</a:t>
            </a:r>
            <a:endParaRPr lang="en-CY" sz="3200" dirty="0">
              <a:latin typeface="+mn-lt"/>
            </a:endParaRPr>
          </a:p>
        </p:txBody>
      </p:sp>
      <p:pic>
        <p:nvPicPr>
          <p:cNvPr id="6" name="Content Placeholder 5">
            <a:extLst>
              <a:ext uri="{FF2B5EF4-FFF2-40B4-BE49-F238E27FC236}">
                <a16:creationId xmlns:a16="http://schemas.microsoft.com/office/drawing/2014/main" id="{8FCCF694-E1F5-10B3-20C5-2EBDA9F23A33}"/>
              </a:ext>
            </a:extLst>
          </p:cNvPr>
          <p:cNvPicPr>
            <a:picLocks noGrp="1" noChangeAspect="1"/>
          </p:cNvPicPr>
          <p:nvPr>
            <p:ph idx="1"/>
          </p:nvPr>
        </p:nvPicPr>
        <p:blipFill>
          <a:blip r:embed="rId2"/>
          <a:stretch>
            <a:fillRect/>
          </a:stretch>
        </p:blipFill>
        <p:spPr>
          <a:xfrm>
            <a:off x="1283674" y="1301644"/>
            <a:ext cx="9789764" cy="5063498"/>
          </a:xfrm>
        </p:spPr>
      </p:pic>
      <p:sp>
        <p:nvSpPr>
          <p:cNvPr id="4" name="Footer Placeholder 3">
            <a:extLst>
              <a:ext uri="{FF2B5EF4-FFF2-40B4-BE49-F238E27FC236}">
                <a16:creationId xmlns:a16="http://schemas.microsoft.com/office/drawing/2014/main" id="{E17E5956-810C-38B4-5230-BF6CABEACFDC}"/>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767085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2DBE-9F16-7C18-810B-2145954BB955}"/>
              </a:ext>
            </a:extLst>
          </p:cNvPr>
          <p:cNvSpPr>
            <a:spLocks noGrp="1"/>
          </p:cNvSpPr>
          <p:nvPr>
            <p:ph type="title"/>
          </p:nvPr>
        </p:nvSpPr>
        <p:spPr>
          <a:xfrm>
            <a:off x="838200" y="136525"/>
            <a:ext cx="10515600" cy="391013"/>
          </a:xfrm>
        </p:spPr>
        <p:txBody>
          <a:bodyPr>
            <a:normAutofit fontScale="90000"/>
          </a:bodyPr>
          <a:lstStyle/>
          <a:p>
            <a:pPr marL="0" marR="0" lvl="0" indent="0" algn="ctr" defTabSz="914400" rtl="0" eaLnBrk="1" fontAlgn="auto" latinLnBrk="0" hangingPunct="1">
              <a:lnSpc>
                <a:spcPct val="107000"/>
              </a:lnSpc>
              <a:spcBef>
                <a:spcPts val="0"/>
              </a:spcBef>
              <a:spcAft>
                <a:spcPts val="800"/>
              </a:spcAft>
              <a:tabLst/>
              <a:defRPr/>
            </a:pPr>
            <a: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
            </a:r>
            <a:b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br>
            <a: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
            </a:r>
            <a:b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br>
            <a: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ΚΑΤΕΥΘΥΝΣΕΙΣ, ΥΠΟΧΡΕΩΤΙΚΑ ΚΑΙ ΕΠΙΛΕΓΟΜΕΝΑ ΜΑΘΗΜΑΤΑ Β’ ΚΑΙ Γ’ ΛΥΚΕΙΟΥ</a:t>
            </a:r>
            <a:r>
              <a:rPr kumimoji="0" lang="en-US" sz="2200" b="0" i="0" u="none" strike="noStrike" kern="1200" cap="none" spc="0" normalizeH="0" baseline="0" noProof="0" dirty="0">
                <a:ln>
                  <a:noFill/>
                </a:ln>
                <a:solidFill>
                  <a:srgbClr val="134770"/>
                </a:solidFill>
                <a:effectLst/>
                <a:uLnTx/>
                <a:uFillTx/>
                <a:latin typeface="Arial" panose="020B0604020202020204" pitchFamily="34" charset="0"/>
                <a:ea typeface="Calibri" panose="020F0502020204030204" pitchFamily="34" charset="0"/>
                <a:cs typeface="Arial" panose="020B0604020202020204" pitchFamily="34" charset="0"/>
              </a:rPr>
              <a:t/>
            </a:r>
            <a:br>
              <a:rPr kumimoji="0" lang="en-US" sz="2200" b="0" i="0" u="none" strike="noStrike" kern="1200" cap="none" spc="0" normalizeH="0" baseline="0" noProof="0" dirty="0">
                <a:ln>
                  <a:noFill/>
                </a:ln>
                <a:solidFill>
                  <a:srgbClr val="134770"/>
                </a:solidFill>
                <a:effectLst/>
                <a:uLnTx/>
                <a:uFillTx/>
                <a:latin typeface="Arial" panose="020B0604020202020204" pitchFamily="34" charset="0"/>
                <a:ea typeface="Calibri" panose="020F0502020204030204" pitchFamily="34" charset="0"/>
                <a:cs typeface="Arial" panose="020B0604020202020204" pitchFamily="34" charset="0"/>
              </a:rPr>
            </a:br>
            <a:endParaRPr lang="en-CY" dirty="0"/>
          </a:p>
        </p:txBody>
      </p:sp>
      <p:sp>
        <p:nvSpPr>
          <p:cNvPr id="4" name="Footer Placeholder 3">
            <a:extLst>
              <a:ext uri="{FF2B5EF4-FFF2-40B4-BE49-F238E27FC236}">
                <a16:creationId xmlns:a16="http://schemas.microsoft.com/office/drawing/2014/main" id="{E59643A9-C0AA-537F-3F36-CD84C8CA8E9A}"/>
              </a:ext>
            </a:extLst>
          </p:cNvPr>
          <p:cNvSpPr>
            <a:spLocks noGrp="1"/>
          </p:cNvSpPr>
          <p:nvPr>
            <p:ph type="ftr" sz="quarter" idx="11"/>
          </p:nvPr>
        </p:nvSpPr>
        <p:spPr/>
        <p:txBody>
          <a:bodyPr/>
          <a:lstStyle/>
          <a:p>
            <a:r>
              <a:rPr lang="el-GR" dirty="0"/>
              <a:t>Υπηρεσία Συμβουλευτικής και </a:t>
            </a:r>
            <a:endParaRPr lang="en-US" dirty="0"/>
          </a:p>
        </p:txBody>
      </p:sp>
      <p:pic>
        <p:nvPicPr>
          <p:cNvPr id="12" name="Content Placeholder 11">
            <a:extLst>
              <a:ext uri="{FF2B5EF4-FFF2-40B4-BE49-F238E27FC236}">
                <a16:creationId xmlns:a16="http://schemas.microsoft.com/office/drawing/2014/main" id="{E64C9BC8-26DB-A636-17A1-F5DC12196B62}"/>
              </a:ext>
            </a:extLst>
          </p:cNvPr>
          <p:cNvPicPr>
            <a:picLocks noGrp="1" noChangeAspect="1"/>
          </p:cNvPicPr>
          <p:nvPr>
            <p:ph idx="1"/>
          </p:nvPr>
        </p:nvPicPr>
        <p:blipFill>
          <a:blip r:embed="rId2"/>
          <a:stretch>
            <a:fillRect/>
          </a:stretch>
        </p:blipFill>
        <p:spPr>
          <a:xfrm>
            <a:off x="7682227" y="5342468"/>
            <a:ext cx="3960446" cy="1020860"/>
          </a:xfrm>
        </p:spPr>
      </p:pic>
      <p:pic>
        <p:nvPicPr>
          <p:cNvPr id="10" name="Picture 9">
            <a:extLst>
              <a:ext uri="{FF2B5EF4-FFF2-40B4-BE49-F238E27FC236}">
                <a16:creationId xmlns:a16="http://schemas.microsoft.com/office/drawing/2014/main" id="{CEB56CDA-E185-F336-CDAA-2EA6768179B5}"/>
              </a:ext>
            </a:extLst>
          </p:cNvPr>
          <p:cNvPicPr>
            <a:picLocks noChangeAspect="1"/>
          </p:cNvPicPr>
          <p:nvPr/>
        </p:nvPicPr>
        <p:blipFill>
          <a:blip r:embed="rId3"/>
          <a:stretch>
            <a:fillRect/>
          </a:stretch>
        </p:blipFill>
        <p:spPr>
          <a:xfrm>
            <a:off x="1334214" y="527538"/>
            <a:ext cx="5743919" cy="6268325"/>
          </a:xfrm>
          <a:prstGeom prst="rect">
            <a:avLst/>
          </a:prstGeom>
        </p:spPr>
      </p:pic>
    </p:spTree>
    <p:extLst>
      <p:ext uri="{BB962C8B-B14F-4D97-AF65-F5344CB8AC3E}">
        <p14:creationId xmlns:p14="http://schemas.microsoft.com/office/powerpoint/2010/main" val="860006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63213317"/>
              </p:ext>
            </p:extLst>
          </p:nvPr>
        </p:nvGraphicFramePr>
        <p:xfrm>
          <a:off x="963879" y="1704790"/>
          <a:ext cx="10296788" cy="498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43001" y="2568"/>
            <a:ext cx="9905998" cy="1478570"/>
          </a:xfrm>
        </p:spPr>
        <p:txBody>
          <a:bodyPr>
            <a:normAutofit/>
          </a:bodyPr>
          <a:lstStyle/>
          <a:p>
            <a:pPr algn="ctr">
              <a:defRPr/>
            </a:pPr>
            <a:r>
              <a:rPr lang="el-GR" sz="3200" dirty="0">
                <a:latin typeface="+mn-lt"/>
                <a:cs typeface="Arial" panose="020B0604020202020204" pitchFamily="34" charset="0"/>
              </a:rPr>
              <a:t>Κ1 – ΚΑΤΕΥΘΥΝΣΗ ΚΛΑΣΙΚΩΝ ΚΑΙ ΑΝΘΡΩΠΙΣΤΙΚΩΝ ΣΠΟΥΔΩΝ</a:t>
            </a:r>
          </a:p>
        </p:txBody>
      </p:sp>
      <p:sp>
        <p:nvSpPr>
          <p:cNvPr id="2" name="Footer Placeholder 1"/>
          <p:cNvSpPr>
            <a:spLocks noGrp="1"/>
          </p:cNvSpPr>
          <p:nvPr>
            <p:ph type="ftr" sz="quarter" idx="11"/>
          </p:nvPr>
        </p:nvSpPr>
        <p:spPr/>
        <p:txBody>
          <a:bodyPr/>
          <a:lstStyle/>
          <a:p>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111615"/>
            <a:ext cx="9905998" cy="1478570"/>
          </a:xfrm>
        </p:spPr>
        <p:txBody>
          <a:bodyPr>
            <a:normAutofit/>
          </a:bodyPr>
          <a:lstStyle/>
          <a:p>
            <a:pPr algn="ctr">
              <a:defRPr/>
            </a:pPr>
            <a:r>
              <a:rPr lang="el-GR" sz="3200" dirty="0">
                <a:latin typeface="+mn-lt"/>
                <a:cs typeface="Arial" panose="020B0604020202020204" pitchFamily="34" charset="0"/>
              </a:rPr>
              <a:t>Κ2 – ΚΑΤΕΥΘΥΝΣΗ ΞΕΝΩΝ ΓΛΩΣΣΩΝ ΚΑΙ ΑΝΘΡΩΠΙΣΤΙΚΩΝ ΣΠΟΥΔΩΝ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489385900"/>
              </p:ext>
            </p:extLst>
          </p:nvPr>
        </p:nvGraphicFramePr>
        <p:xfrm>
          <a:off x="867229" y="1787235"/>
          <a:ext cx="10444237" cy="495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C000"/>
                </a:solidFill>
              </a:rPr>
              <a:t>Τεχνικές/ Σκληρές Δεξιότητες (</a:t>
            </a:r>
            <a:r>
              <a:rPr lang="el-GR" sz="3600" b="1" dirty="0" err="1">
                <a:solidFill>
                  <a:srgbClr val="FFC000"/>
                </a:solidFill>
              </a:rPr>
              <a:t>Hard</a:t>
            </a:r>
            <a:r>
              <a:rPr lang="el-GR" sz="3600" b="1" dirty="0">
                <a:solidFill>
                  <a:srgbClr val="FFC000"/>
                </a:solidFill>
              </a:rPr>
              <a:t> </a:t>
            </a:r>
            <a:r>
              <a:rPr lang="el-GR" sz="3600" b="1" dirty="0" err="1">
                <a:solidFill>
                  <a:srgbClr val="FFC000"/>
                </a:solidFill>
              </a:rPr>
              <a:t>Skills</a:t>
            </a:r>
            <a:r>
              <a:rPr lang="el-GR" sz="3600" b="1" dirty="0">
                <a:solidFill>
                  <a:srgbClr val="FFC000"/>
                </a:solidFill>
              </a:rPr>
              <a:t>)</a:t>
            </a:r>
            <a:endParaRPr lang="en-US" sz="3600" b="1" dirty="0">
              <a:solidFill>
                <a:srgbClr val="FFC000"/>
              </a:solidFill>
            </a:endParaRPr>
          </a:p>
        </p:txBody>
      </p:sp>
      <p:sp>
        <p:nvSpPr>
          <p:cNvPr id="3" name="Content Placeholder 2"/>
          <p:cNvSpPr>
            <a:spLocks noGrp="1"/>
          </p:cNvSpPr>
          <p:nvPr>
            <p:ph idx="1"/>
          </p:nvPr>
        </p:nvSpPr>
        <p:spPr/>
        <p:txBody>
          <a:bodyPr/>
          <a:lstStyle/>
          <a:p>
            <a:r>
              <a:rPr lang="el-GR" dirty="0"/>
              <a:t>Αναπτύσσονται μέσα από την Εκπαίδευση ή την Κατάρτιση. </a:t>
            </a:r>
          </a:p>
          <a:p>
            <a:endParaRPr lang="el-GR" dirty="0"/>
          </a:p>
          <a:p>
            <a:r>
              <a:rPr lang="el-GR" dirty="0"/>
              <a:t>Είναι μετρήσιμες Δεξιότητες που μπορούν να αποκτηθούν και μπορούν να αξιολογηθούν με αριθμητικά κριτήρια π.χ. Πτυχίο / Τίτλος σπουδών/ . </a:t>
            </a:r>
            <a:endParaRPr lang="en-US"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362421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785" y="260353"/>
            <a:ext cx="10508776" cy="936625"/>
          </a:xfrm>
        </p:spPr>
        <p:txBody>
          <a:bodyPr>
            <a:noAutofit/>
          </a:bodyPr>
          <a:lstStyle/>
          <a:p>
            <a:pPr algn="ctr" eaLnBrk="1" hangingPunct="1"/>
            <a:r>
              <a:rPr kumimoji="0" lang="el-GR" altLang="el-GR" sz="3200" b="0" i="0" u="none" strike="noStrike" kern="1200" cap="all" spc="0" normalizeH="0" baseline="0" noProof="0" dirty="0">
                <a:ln>
                  <a:noFill/>
                </a:ln>
                <a:solidFill>
                  <a:prstClr val="black"/>
                </a:solidFill>
                <a:effectLst/>
                <a:uLnTx/>
                <a:uFillTx/>
                <a:latin typeface="Calibri" panose="020F0502020204030204"/>
                <a:ea typeface="+mj-ea"/>
                <a:cs typeface="Arial" panose="020B0604020202020204" pitchFamily="34" charset="0"/>
              </a:rPr>
              <a:t>ΚΑΤΕΥΘΥΝΣΕΙΣ ΚΑΙ ΕΝΔΕΙΚΤΙΚΕΣ ΣΠΟΥΔΕΣ</a:t>
            </a:r>
            <a:endParaRPr lang="en-GB" altLang="el-GR"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nvPr>
        </p:nvGraphicFramePr>
        <p:xfrm>
          <a:off x="253999" y="1196978"/>
          <a:ext cx="11751734" cy="5508622"/>
        </p:xfrm>
        <a:graphic>
          <a:graphicData uri="http://schemas.openxmlformats.org/drawingml/2006/table">
            <a:tbl>
              <a:tblPr firstRow="1" bandRow="1">
                <a:tableStyleId>{5C22544A-7EE6-4342-B048-85BDC9FD1C3A}</a:tableStyleId>
              </a:tblPr>
              <a:tblGrid>
                <a:gridCol w="5875867">
                  <a:extLst>
                    <a:ext uri="{9D8B030D-6E8A-4147-A177-3AD203B41FA5}">
                      <a16:colId xmlns:a16="http://schemas.microsoft.com/office/drawing/2014/main" val="20000"/>
                    </a:ext>
                  </a:extLst>
                </a:gridCol>
                <a:gridCol w="5875867">
                  <a:extLst>
                    <a:ext uri="{9D8B030D-6E8A-4147-A177-3AD203B41FA5}">
                      <a16:colId xmlns:a16="http://schemas.microsoft.com/office/drawing/2014/main" val="20001"/>
                    </a:ext>
                  </a:extLst>
                </a:gridCol>
              </a:tblGrid>
              <a:tr h="2188714">
                <a:tc>
                  <a:txBody>
                    <a:bodyPr/>
                    <a:lstStyle/>
                    <a:p>
                      <a:pPr algn="ctr">
                        <a:lnSpc>
                          <a:spcPct val="115000"/>
                        </a:lnSpc>
                        <a:spcAft>
                          <a:spcPts val="0"/>
                        </a:spcAft>
                      </a:pPr>
                      <a:r>
                        <a:rPr lang="el-GR" sz="2800" b="1" dirty="0">
                          <a:effectLst/>
                          <a:latin typeface="+mn-lt"/>
                          <a:ea typeface="Calibri" panose="020F0502020204030204" pitchFamily="34" charset="0"/>
                          <a:cs typeface="Times New Roman" panose="02020603050405020304" pitchFamily="18" charset="0"/>
                        </a:rPr>
                        <a:t>ΚΑΤΕΥΘΥΝΣΗ 1: </a:t>
                      </a:r>
                    </a:p>
                    <a:p>
                      <a:pPr algn="ctr">
                        <a:lnSpc>
                          <a:spcPct val="115000"/>
                        </a:lnSpc>
                        <a:spcAft>
                          <a:spcPts val="0"/>
                        </a:spcAft>
                      </a:pPr>
                      <a:r>
                        <a:rPr lang="el-GR" sz="2400" b="1" dirty="0">
                          <a:effectLst/>
                          <a:latin typeface="+mn-lt"/>
                          <a:ea typeface="Calibri" panose="020F0502020204030204" pitchFamily="34" charset="0"/>
                          <a:cs typeface="Times New Roman" panose="02020603050405020304" pitchFamily="18" charset="0"/>
                        </a:rPr>
                        <a:t>ΚΛΑΣΙΚΩΝ ΚΑΙ ΑΝΘΡΩΠΙΣΤΙΚΩΝ ΣΠΟΥΔΩΝ</a:t>
                      </a:r>
                      <a:endParaRPr lang="en-GB" sz="2400" dirty="0">
                        <a:effectLst/>
                        <a:latin typeface="+mn-lt"/>
                        <a:ea typeface="Calibri" panose="020F0502020204030204" pitchFamily="34" charset="0"/>
                        <a:cs typeface="Times New Roman" panose="02020603050405020304" pitchFamily="18" charset="0"/>
                      </a:endParaRPr>
                    </a:p>
                  </a:txBody>
                  <a:tcPr marL="38581" marR="38581" marT="0" marB="0"/>
                </a:tc>
                <a:tc>
                  <a:txBody>
                    <a:bodyPr/>
                    <a:lstStyle/>
                    <a:p>
                      <a:pPr algn="ctr">
                        <a:lnSpc>
                          <a:spcPct val="115000"/>
                        </a:lnSpc>
                        <a:spcAft>
                          <a:spcPts val="0"/>
                        </a:spcAft>
                      </a:pPr>
                      <a:r>
                        <a:rPr lang="el-GR" sz="2800" b="1" dirty="0">
                          <a:effectLst/>
                          <a:latin typeface="+mn-lt"/>
                          <a:ea typeface="Calibri" panose="020F0502020204030204" pitchFamily="34" charset="0"/>
                          <a:cs typeface="Times New Roman" panose="02020603050405020304" pitchFamily="18" charset="0"/>
                        </a:rPr>
                        <a:t>ΚΑΤΕΥΘΥΝΣΗ 2:</a:t>
                      </a:r>
                    </a:p>
                    <a:p>
                      <a:pPr algn="ctr">
                        <a:lnSpc>
                          <a:spcPct val="115000"/>
                        </a:lnSpc>
                        <a:spcAft>
                          <a:spcPts val="0"/>
                        </a:spcAft>
                      </a:pPr>
                      <a:r>
                        <a:rPr lang="el-GR" sz="2400" b="1" dirty="0">
                          <a:effectLst/>
                          <a:latin typeface="+mn-lt"/>
                          <a:ea typeface="Calibri" panose="020F0502020204030204" pitchFamily="34" charset="0"/>
                          <a:cs typeface="Times New Roman" panose="02020603050405020304" pitchFamily="18" charset="0"/>
                        </a:rPr>
                        <a:t>ΞΕΝΩΝ ΓΛΩΣΣΩΝ ΚΑΙ ΕΥΡΩΠΑΙΚΩΝ ΣΠΟΥΔΩΝ</a:t>
                      </a:r>
                      <a:endParaRPr lang="en-GB" sz="2400" dirty="0">
                        <a:effectLst/>
                        <a:latin typeface="+mn-lt"/>
                        <a:ea typeface="Calibri" panose="020F0502020204030204" pitchFamily="34" charset="0"/>
                        <a:cs typeface="Times New Roman" panose="02020603050405020304" pitchFamily="18" charset="0"/>
                      </a:endParaRPr>
                    </a:p>
                  </a:txBody>
                  <a:tcPr marL="38581" marR="38581" marT="0" marB="0"/>
                </a:tc>
                <a:extLst>
                  <a:ext uri="{0D108BD9-81ED-4DB2-BD59-A6C34878D82A}">
                    <a16:rowId xmlns:a16="http://schemas.microsoft.com/office/drawing/2014/main" val="10000"/>
                  </a:ext>
                </a:extLst>
              </a:tr>
              <a:tr h="3319908">
                <a:tc gridSpan="2">
                  <a:txBody>
                    <a:bodyPr/>
                    <a:lstStyle/>
                    <a:p>
                      <a:pPr algn="ctr"/>
                      <a:endParaRPr lang="en-GB" sz="2800" b="1" dirty="0">
                        <a:solidFill>
                          <a:schemeClr val="accent2">
                            <a:lumMod val="50000"/>
                          </a:schemeClr>
                        </a:solidFill>
                        <a:latin typeface="+mn-lt"/>
                      </a:endParaRPr>
                    </a:p>
                  </a:txBody>
                  <a:tcPr marL="51441" marR="51441" marT="34283" marB="34283"/>
                </a:tc>
                <a:tc h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nvGraphicFramePr>
        <p:xfrm>
          <a:off x="253999" y="2786742"/>
          <a:ext cx="11717868" cy="3918857"/>
        </p:xfrm>
        <a:graphic>
          <a:graphicData uri="http://schemas.openxmlformats.org/drawingml/2006/table">
            <a:tbl>
              <a:tblPr firstRow="1" bandRow="1">
                <a:tableStyleId>{5C22544A-7EE6-4342-B048-85BDC9FD1C3A}</a:tableStyleId>
              </a:tblPr>
              <a:tblGrid>
                <a:gridCol w="5858934">
                  <a:extLst>
                    <a:ext uri="{9D8B030D-6E8A-4147-A177-3AD203B41FA5}">
                      <a16:colId xmlns:a16="http://schemas.microsoft.com/office/drawing/2014/main" val="1199553964"/>
                    </a:ext>
                  </a:extLst>
                </a:gridCol>
                <a:gridCol w="5858934">
                  <a:extLst>
                    <a:ext uri="{9D8B030D-6E8A-4147-A177-3AD203B41FA5}">
                      <a16:colId xmlns:a16="http://schemas.microsoft.com/office/drawing/2014/main" val="3585309612"/>
                    </a:ext>
                  </a:extLst>
                </a:gridCol>
              </a:tblGrid>
              <a:tr h="3918857">
                <a:tc>
                  <a:txBody>
                    <a:bodyPr/>
                    <a:lstStyle/>
                    <a:p>
                      <a:pPr algn="l">
                        <a:lnSpc>
                          <a:spcPts val="3000"/>
                        </a:lnSpc>
                      </a:pPr>
                      <a:r>
                        <a:rPr lang="el-GR" sz="2400" b="1" kern="1200" dirty="0">
                          <a:solidFill>
                            <a:srgbClr val="360B04"/>
                          </a:solidFill>
                          <a:effectLst/>
                          <a:latin typeface="+mn-lt"/>
                          <a:ea typeface="+mn-ea"/>
                          <a:cs typeface="Arial" panose="020B0604020202020204" pitchFamily="34" charset="0"/>
                        </a:rPr>
                        <a:t>Νομική, Ελληνική Φιλολογία, Νεοελληνικές Σπουδές, Κλασσικές Σπουδές, Φιλοσοφία, Ιστορία - Αρχαιολογία, Ξένες Φιλολογίες, Θεολογία, Πολιτικές Επιστήμες, Δημοσιογραφία, Κοινωνιολογία, Τουρκικές Σπουδές, Σχολές Υπαξιωματικών, Διοίκηση Τουρισμού και Φιλοξενίας  κ.ά.</a:t>
                      </a:r>
                      <a:endParaRPr lang="en-GB" sz="2400" b="1" dirty="0">
                        <a:solidFill>
                          <a:srgbClr val="360B04"/>
                        </a:solidFill>
                        <a:latin typeface="+mn-lt"/>
                        <a:cs typeface="Arial" panose="020B0604020202020204" pitchFamily="34" charset="0"/>
                      </a:endParaRPr>
                    </a:p>
                    <a:p>
                      <a:pPr algn="ctr"/>
                      <a:endParaRPr lang="en-GB" dirty="0">
                        <a:solidFill>
                          <a:srgbClr val="360B04"/>
                        </a:solidFill>
                        <a:latin typeface="+mn-lt"/>
                      </a:endParaRPr>
                    </a:p>
                  </a:txBody>
                  <a:tcPr marL="68580" marR="68580">
                    <a:solidFill>
                      <a:schemeClr val="accent1">
                        <a:lumMod val="20000"/>
                        <a:lumOff val="80000"/>
                      </a:schemeClr>
                    </a:solidFill>
                  </a:tcPr>
                </a:tc>
                <a:tc>
                  <a:txBody>
                    <a:bodyPr/>
                    <a:lstStyle/>
                    <a:p>
                      <a:pPr>
                        <a:lnSpc>
                          <a:spcPts val="3000"/>
                        </a:lnSpc>
                      </a:pPr>
                      <a:r>
                        <a:rPr lang="el-GR" sz="2400" b="1" kern="1200" dirty="0">
                          <a:solidFill>
                            <a:srgbClr val="360B04"/>
                          </a:solidFill>
                          <a:effectLst/>
                          <a:latin typeface="+mn-lt"/>
                          <a:ea typeface="+mn-ea"/>
                          <a:cs typeface="Arial" panose="020B0604020202020204" pitchFamily="34" charset="0"/>
                        </a:rPr>
                        <a:t>    Ξένες Φιλολογίες</a:t>
                      </a:r>
                      <a:r>
                        <a:rPr lang="en-US" sz="2400" b="1" kern="1200" dirty="0">
                          <a:solidFill>
                            <a:srgbClr val="360B04"/>
                          </a:solidFill>
                          <a:effectLst/>
                          <a:latin typeface="+mn-lt"/>
                          <a:ea typeface="+mn-ea"/>
                          <a:cs typeface="Arial" panose="020B0604020202020204" pitchFamily="34" charset="0"/>
                        </a:rPr>
                        <a:t>,</a:t>
                      </a:r>
                      <a:r>
                        <a:rPr lang="el-GR" sz="2400" b="1" kern="1200" dirty="0">
                          <a:solidFill>
                            <a:srgbClr val="360B04"/>
                          </a:solidFill>
                          <a:effectLst/>
                          <a:latin typeface="+mn-lt"/>
                          <a:ea typeface="+mn-ea"/>
                          <a:cs typeface="Arial" panose="020B0604020202020204" pitchFamily="34" charset="0"/>
                        </a:rPr>
                        <a:t> Μετάφραση-     </a:t>
                      </a:r>
                    </a:p>
                    <a:p>
                      <a:pPr>
                        <a:lnSpc>
                          <a:spcPts val="3000"/>
                        </a:lnSpc>
                      </a:pPr>
                      <a:r>
                        <a:rPr lang="el-GR" sz="2400" b="1" kern="1200" dirty="0">
                          <a:solidFill>
                            <a:srgbClr val="360B04"/>
                          </a:solidFill>
                          <a:effectLst/>
                          <a:latin typeface="+mn-lt"/>
                          <a:ea typeface="+mn-ea"/>
                          <a:cs typeface="Arial" panose="020B0604020202020204" pitchFamily="34" charset="0"/>
                        </a:rPr>
                        <a:t>    Διερμηνεία, Πολιτικές Επιστήμες,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Δημοσιογραφία, Κοινωνιολογία,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Γαλλικές και Ευρωπαϊκές Σπουδές,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Τουρκικές Σπουδές, Ψυχολογία,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Παιδαγωγικά, </a:t>
                      </a:r>
                      <a:r>
                        <a:rPr lang="el-GR" sz="2400" b="1" kern="1200" dirty="0" err="1">
                          <a:solidFill>
                            <a:srgbClr val="360B04"/>
                          </a:solidFill>
                          <a:effectLst/>
                          <a:latin typeface="+mn-lt"/>
                          <a:ea typeface="+mn-ea"/>
                          <a:cs typeface="Arial" panose="020B0604020202020204" pitchFamily="34" charset="0"/>
                        </a:rPr>
                        <a:t>Λογοθερπεία</a:t>
                      </a:r>
                      <a:r>
                        <a:rPr lang="el-GR" sz="2400" b="1" kern="1200" dirty="0">
                          <a:solidFill>
                            <a:srgbClr val="360B04"/>
                          </a:solidFill>
                          <a:effectLst/>
                          <a:latin typeface="+mn-lt"/>
                          <a:ea typeface="+mn-ea"/>
                          <a:cs typeface="Arial" panose="020B0604020202020204" pitchFamily="34" charset="0"/>
                        </a:rPr>
                        <a:t>, Σχολές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Υπαξιωματικών, Διοίκηση Τουρισμού και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Φιλοξενίας κ.ά.</a:t>
                      </a:r>
                      <a:endParaRPr lang="en-GB" sz="2400" b="1" dirty="0">
                        <a:solidFill>
                          <a:srgbClr val="360B04"/>
                        </a:solidFill>
                        <a:latin typeface="+mn-lt"/>
                        <a:cs typeface="Arial" panose="020B0604020202020204" pitchFamily="34" charset="0"/>
                      </a:endParaRPr>
                    </a:p>
                    <a:p>
                      <a:endParaRPr lang="en-GB" dirty="0">
                        <a:solidFill>
                          <a:srgbClr val="360B04"/>
                        </a:solidFill>
                        <a:latin typeface="+mn-lt"/>
                      </a:endParaRPr>
                    </a:p>
                  </a:txBody>
                  <a:tcPr marL="68580" marR="68580">
                    <a:solidFill>
                      <a:schemeClr val="accent1">
                        <a:lumMod val="20000"/>
                        <a:lumOff val="80000"/>
                      </a:schemeClr>
                    </a:solidFill>
                  </a:tcPr>
                </a:tc>
                <a:extLst>
                  <a:ext uri="{0D108BD9-81ED-4DB2-BD59-A6C34878D82A}">
                    <a16:rowId xmlns:a16="http://schemas.microsoft.com/office/drawing/2014/main" val="4133665572"/>
                  </a:ext>
                </a:extLst>
              </a:tr>
            </a:tbl>
          </a:graphicData>
        </a:graphic>
      </p:graphicFrame>
    </p:spTree>
    <p:extLst>
      <p:ext uri="{BB962C8B-B14F-4D97-AF65-F5344CB8AC3E}">
        <p14:creationId xmlns:p14="http://schemas.microsoft.com/office/powerpoint/2010/main" val="791426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229" y="116632"/>
            <a:ext cx="10798627" cy="1512168"/>
          </a:xfrm>
        </p:spPr>
        <p:txBody>
          <a:bodyPr>
            <a:noAutofit/>
          </a:bodyPr>
          <a:lstStyle/>
          <a:p>
            <a:pPr algn="ctr">
              <a:defRPr/>
            </a:pPr>
            <a:r>
              <a:rPr lang="el-GR" sz="3200" dirty="0">
                <a:latin typeface="+mn-lt"/>
                <a:cs typeface="Arial" panose="020B0604020202020204" pitchFamily="34" charset="0"/>
              </a:rPr>
              <a:t>Κ3 – ΚΑΤΕΥΘΥΝΣΗ ΘΕΤΙΚΩΝ ΕΠΙΣΤΗΜΩΝ/ΒΙΟΕΠΙΣΤΗΜΩΝ/ΠΛΗΡΟΦΟΡΙΚΗΣ/ΤΕΧΝΟΛΟΓΙΑΣ</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966627150"/>
              </p:ext>
            </p:extLst>
          </p:nvPr>
        </p:nvGraphicFramePr>
        <p:xfrm>
          <a:off x="729727" y="1628800"/>
          <a:ext cx="10417244" cy="521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3893" y="391886"/>
            <a:ext cx="10234107" cy="725714"/>
          </a:xfrm>
        </p:spPr>
        <p:txBody>
          <a:bodyPr>
            <a:noAutofit/>
          </a:bodyPr>
          <a:lstStyle/>
          <a:p>
            <a:pPr algn="ctr"/>
            <a:r>
              <a:rPr kumimoji="0" lang="el-GR" altLang="el-GR" sz="3200" b="0" i="0" u="none" strike="noStrike" kern="1200" cap="all" spc="0" normalizeH="0" baseline="0" noProof="0" dirty="0">
                <a:ln>
                  <a:noFill/>
                </a:ln>
                <a:solidFill>
                  <a:prstClr val="black"/>
                </a:solidFill>
                <a:effectLst/>
                <a:uLnTx/>
                <a:uFillTx/>
                <a:latin typeface="Calibri" panose="020F0502020204030204"/>
                <a:ea typeface="+mj-ea"/>
                <a:cs typeface="Arial" panose="020B0604020202020204" pitchFamily="34" charset="0"/>
              </a:rPr>
              <a:t>ΚΑΤΕΥΘΥΝΣΗ ΚΑΙ ΕΝΔΕΙΚΤΙΚΕΣ ΣΠΟΥΔΕΣ</a:t>
            </a:r>
            <a:endParaRPr lang="en-GB" altLang="el-GR" sz="3200"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nvPr>
        </p:nvGraphicFramePr>
        <p:xfrm>
          <a:off x="220132" y="1309485"/>
          <a:ext cx="11734801" cy="5456681"/>
        </p:xfrm>
        <a:graphic>
          <a:graphicData uri="http://schemas.openxmlformats.org/drawingml/2006/table">
            <a:tbl>
              <a:tblPr firstRow="1" bandRow="1">
                <a:tableStyleId>{5C22544A-7EE6-4342-B048-85BDC9FD1C3A}</a:tableStyleId>
              </a:tblPr>
              <a:tblGrid>
                <a:gridCol w="11734801">
                  <a:extLst>
                    <a:ext uri="{9D8B030D-6E8A-4147-A177-3AD203B41FA5}">
                      <a16:colId xmlns:a16="http://schemas.microsoft.com/office/drawing/2014/main" val="20000"/>
                    </a:ext>
                  </a:extLst>
                </a:gridCol>
              </a:tblGrid>
              <a:tr h="1293748">
                <a:tc>
                  <a:txBody>
                    <a:bodyPr/>
                    <a:lstStyle/>
                    <a:p>
                      <a:pPr marL="0" algn="ctr" defTabSz="914400" rtl="0" eaLnBrk="1" latinLnBrk="0" hangingPunct="1">
                        <a:lnSpc>
                          <a:spcPct val="115000"/>
                        </a:lnSpc>
                        <a:spcAft>
                          <a:spcPts val="0"/>
                        </a:spcAft>
                      </a:pPr>
                      <a:r>
                        <a:rPr lang="el-GR" sz="2800" b="1" kern="1200" dirty="0">
                          <a:solidFill>
                            <a:schemeClr val="lt1"/>
                          </a:solidFill>
                          <a:effectLst/>
                          <a:latin typeface="+mn-lt"/>
                          <a:ea typeface="Calibri" panose="020F0502020204030204" pitchFamily="34" charset="0"/>
                          <a:cs typeface="Times New Roman" panose="02020603050405020304" pitchFamily="18" charset="0"/>
                        </a:rPr>
                        <a:t>ΚΑΤΕΥΘΥΝΣΗ 3: </a:t>
                      </a:r>
                    </a:p>
                    <a:p>
                      <a:pPr marL="0" algn="l" defTabSz="914400" rtl="0" eaLnBrk="1" latinLnBrk="0" hangingPunct="1">
                        <a:lnSpc>
                          <a:spcPct val="115000"/>
                        </a:lnSpc>
                        <a:spcAft>
                          <a:spcPts val="0"/>
                        </a:spcAft>
                      </a:pPr>
                      <a:r>
                        <a:rPr lang="el-GR" sz="2400" b="1" kern="1200" dirty="0">
                          <a:solidFill>
                            <a:schemeClr val="lt1"/>
                          </a:solidFill>
                          <a:effectLst/>
                          <a:latin typeface="+mn-lt"/>
                          <a:ea typeface="Calibri" panose="020F0502020204030204" pitchFamily="34" charset="0"/>
                          <a:cs typeface="Times New Roman" panose="02020603050405020304" pitchFamily="18" charset="0"/>
                        </a:rPr>
                        <a:t>ΘΕΤΙΚΩΝ ΕΠΙΣΤΗΜΩΝ - ΒΙΟΕΠΙΣΤΗΜΩΝ -</a:t>
                      </a:r>
                      <a:r>
                        <a:rPr lang="el-GR" sz="2400" b="1" kern="1200" baseline="0" dirty="0">
                          <a:solidFill>
                            <a:schemeClr val="lt1"/>
                          </a:solidFill>
                          <a:effectLst/>
                          <a:latin typeface="+mn-lt"/>
                          <a:ea typeface="Calibri" panose="020F0502020204030204" pitchFamily="34" charset="0"/>
                          <a:cs typeface="Times New Roman" panose="02020603050405020304" pitchFamily="18" charset="0"/>
                        </a:rPr>
                        <a:t> </a:t>
                      </a:r>
                      <a:r>
                        <a:rPr lang="el-GR" sz="2400" b="1" kern="1200" dirty="0">
                          <a:solidFill>
                            <a:schemeClr val="lt1"/>
                          </a:solidFill>
                          <a:effectLst/>
                          <a:latin typeface="+mn-lt"/>
                          <a:ea typeface="Calibri" panose="020F0502020204030204" pitchFamily="34" charset="0"/>
                          <a:cs typeface="Times New Roman" panose="02020603050405020304" pitchFamily="18" charset="0"/>
                        </a:rPr>
                        <a:t>ΠΛΗΡΟΦΟΡΙΚΗΣ - ΤΕΧΝΟΛΟΓΙΑΣ</a:t>
                      </a:r>
                      <a:endParaRPr lang="en-GB" sz="2400" b="1" kern="1200" dirty="0">
                        <a:solidFill>
                          <a:schemeClr val="lt1"/>
                        </a:solidFill>
                        <a:effectLst/>
                        <a:latin typeface="+mn-lt"/>
                        <a:ea typeface="Calibri" panose="020F0502020204030204" pitchFamily="34" charset="0"/>
                        <a:cs typeface="Times New Roman" panose="02020603050405020304" pitchFamily="18" charset="0"/>
                      </a:endParaRPr>
                    </a:p>
                  </a:txBody>
                  <a:tcPr marL="51440" marR="51440" marT="34290" marB="34290"/>
                </a:tc>
                <a:extLst>
                  <a:ext uri="{0D108BD9-81ED-4DB2-BD59-A6C34878D82A}">
                    <a16:rowId xmlns:a16="http://schemas.microsoft.com/office/drawing/2014/main" val="10000"/>
                  </a:ext>
                </a:extLst>
              </a:tr>
              <a:tr h="4044309">
                <a:tc>
                  <a:txBody>
                    <a:bodyPr/>
                    <a:lstStyle/>
                    <a:p>
                      <a:pPr algn="just">
                        <a:lnSpc>
                          <a:spcPts val="3600"/>
                        </a:lnSpc>
                      </a:pPr>
                      <a:r>
                        <a:rPr lang="el-GR" sz="2800" b="1" kern="1200" dirty="0">
                          <a:solidFill>
                            <a:srgbClr val="002060"/>
                          </a:solidFill>
                          <a:latin typeface="+mn-lt"/>
                          <a:ea typeface="+mn-ea"/>
                          <a:cs typeface="Arial" panose="020B0604020202020204" pitchFamily="34" charset="0"/>
                        </a:rPr>
                        <a:t>Ιατρική, Οδοντιατρική, Κτηνιατρική, Φαρμακευτική, Βιολογικές Επιστήμες, Μαθηματικά, Φυσική, Χημεία, Χημική Μηχανική, Πληροφορική,</a:t>
                      </a:r>
                      <a:r>
                        <a:rPr lang="en-US" sz="2800" b="1" kern="1200" dirty="0">
                          <a:solidFill>
                            <a:srgbClr val="002060"/>
                          </a:solidFill>
                          <a:latin typeface="+mn-lt"/>
                          <a:ea typeface="+mn-ea"/>
                          <a:cs typeface="Arial" panose="020B0604020202020204" pitchFamily="34" charset="0"/>
                        </a:rPr>
                        <a:t>  </a:t>
                      </a:r>
                      <a:r>
                        <a:rPr lang="el-GR" sz="2800" b="1" kern="1200" dirty="0">
                          <a:solidFill>
                            <a:srgbClr val="002060"/>
                          </a:solidFill>
                          <a:latin typeface="+mn-lt"/>
                          <a:ea typeface="+mn-ea"/>
                          <a:cs typeface="Arial"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Γεωπονικές Επιστήμες, Περιβαλλοντικές Σπουδές, Γεωλογία, Διαιτολόγια/Διατροφολογία, Φυσικοθεραπεία, Εργοθεραπεία, Νοσηλευτική, Φυσική Αγωγή Στρατιωτικές Σχολές Αξιωματικών/ Υπαξιωματικών, Ψυχολογία, Παιδαγωγικά, Λογοθεραπεία, Διοίκηση Επιχειρήσεων, Διοίκηση Τουρισμού και Φιλοξενίας κ.ά.</a:t>
                      </a:r>
                      <a:endParaRPr lang="en-GB" sz="2800" b="1" kern="1200" dirty="0">
                        <a:solidFill>
                          <a:srgbClr val="002060"/>
                        </a:solidFill>
                        <a:latin typeface="+mn-lt"/>
                        <a:ea typeface="+mn-ea"/>
                        <a:cs typeface="Arial" panose="020B0604020202020204" pitchFamily="34" charset="0"/>
                      </a:endParaRPr>
                    </a:p>
                  </a:txBody>
                  <a:tcPr marL="51440" marR="51440" marT="34290" marB="34290"/>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428692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78222"/>
            <a:ext cx="10831286" cy="1478570"/>
          </a:xfrm>
        </p:spPr>
        <p:txBody>
          <a:bodyPr>
            <a:normAutofit/>
          </a:bodyPr>
          <a:lstStyle/>
          <a:p>
            <a:pPr algn="ctr">
              <a:defRPr/>
            </a:pPr>
            <a:r>
              <a:rPr lang="el-GR" sz="3200" dirty="0">
                <a:latin typeface="+mn-lt"/>
                <a:cs typeface="Arial" panose="020B0604020202020204" pitchFamily="34" charset="0"/>
              </a:rPr>
              <a:t>Κ4 – ΚΑΤΕΥΘΥΝΣΗ ΟΙΚΟΝΟΜΙΚΩΝ ΕΠΙΣΤΗΜΩΝ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523407050"/>
              </p:ext>
            </p:extLst>
          </p:nvPr>
        </p:nvGraphicFramePr>
        <p:xfrm>
          <a:off x="448128" y="1556792"/>
          <a:ext cx="11381015" cy="502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256" y="260649"/>
            <a:ext cx="10406743" cy="973065"/>
          </a:xfrm>
        </p:spPr>
        <p:txBody>
          <a:bodyPr>
            <a:normAutofit/>
          </a:bodyPr>
          <a:lstStyle/>
          <a:p>
            <a:pPr algn="ctr"/>
            <a:r>
              <a:rPr lang="el-GR" altLang="el-GR" sz="3200" dirty="0">
                <a:latin typeface="+mn-lt"/>
                <a:cs typeface="Arial" panose="020B0604020202020204" pitchFamily="34" charset="0"/>
              </a:rPr>
              <a:t>ΚΑΤΕΥΘΥΝΣΗ ΚΑΙ ΕΝΔΕΙΚΤΙΚΕΣ ΣΠΟΥΔΕΣ</a:t>
            </a:r>
            <a:endParaRPr lang="en-GB" altLang="el-GR" sz="3200" dirty="0">
              <a:latin typeface="+mn-lt"/>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93485" y="1336678"/>
          <a:ext cx="11219543" cy="5180236"/>
        </p:xfrm>
        <a:graphic>
          <a:graphicData uri="http://schemas.openxmlformats.org/drawingml/2006/table">
            <a:tbl>
              <a:tblPr firstRow="1" bandRow="1">
                <a:tableStyleId>{5C22544A-7EE6-4342-B048-85BDC9FD1C3A}</a:tableStyleId>
              </a:tblPr>
              <a:tblGrid>
                <a:gridCol w="11219543">
                  <a:extLst>
                    <a:ext uri="{9D8B030D-6E8A-4147-A177-3AD203B41FA5}">
                      <a16:colId xmlns:a16="http://schemas.microsoft.com/office/drawing/2014/main" val="20000"/>
                    </a:ext>
                  </a:extLst>
                </a:gridCol>
              </a:tblGrid>
              <a:tr h="732716">
                <a:tc>
                  <a:txBody>
                    <a:bodyPr/>
                    <a:lstStyle/>
                    <a:p>
                      <a:pPr algn="ctr"/>
                      <a:r>
                        <a:rPr lang="el-GR" sz="2800" b="1" kern="1200" dirty="0">
                          <a:solidFill>
                            <a:schemeClr val="lt1"/>
                          </a:solidFill>
                          <a:effectLst/>
                          <a:latin typeface="+mn-lt"/>
                          <a:ea typeface="+mn-ea"/>
                          <a:cs typeface="Arial" panose="020B0604020202020204" pitchFamily="34" charset="0"/>
                        </a:rPr>
                        <a:t>ΚΑΤΕΥΘΥΝΣΗ 4: ΟΙΚΟΝΟΜΙΚΩΝ ΕΠΙΣΤΗΜΩΝ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447520">
                <a:tc>
                  <a:txBody>
                    <a:bodyPr/>
                    <a:lstStyle/>
                    <a:p>
                      <a:pPr marL="0" algn="just" defTabSz="914400" rtl="0" eaLnBrk="1" latinLnBrk="0" hangingPunct="1">
                        <a:lnSpc>
                          <a:spcPct val="150000"/>
                        </a:lnSpc>
                      </a:pPr>
                      <a:r>
                        <a:rPr lang="el-GR" sz="2800" b="1" kern="1200" dirty="0">
                          <a:solidFill>
                            <a:srgbClr val="002060"/>
                          </a:solidFill>
                          <a:latin typeface="+mn-lt"/>
                          <a:ea typeface="+mn-ea"/>
                          <a:cs typeface="Arial" panose="020B0604020202020204" pitchFamily="34" charset="0"/>
                        </a:rPr>
                        <a:t>Οικονομικά, Λογιστική, Χρηματοοικονομικά,</a:t>
                      </a:r>
                      <a:r>
                        <a:rPr lang="en-US" sz="2800" b="1" kern="1200" dirty="0">
                          <a:solidFill>
                            <a:srgbClr val="002060"/>
                          </a:solidFill>
                          <a:latin typeface="+mn-lt"/>
                          <a:ea typeface="+mn-ea"/>
                          <a:cs typeface="Arial" panose="020B0604020202020204" pitchFamily="34" charset="0"/>
                        </a:rPr>
                        <a:t> </a:t>
                      </a:r>
                      <a:r>
                        <a:rPr lang="el-GR" sz="2800" b="1" kern="1200" dirty="0">
                          <a:solidFill>
                            <a:srgbClr val="002060"/>
                          </a:solidFill>
                          <a:latin typeface="+mn-lt"/>
                          <a:ea typeface="+mn-ea"/>
                          <a:cs typeface="Arial" panose="020B0604020202020204" pitchFamily="34" charset="0"/>
                        </a:rPr>
                        <a:t>Διοίκηση Επιχειρήσεων, Μάρκετινγκ, Διεθνείς-Ευρωπαϊκές Σπουδές, Στατιστική, Ασφαλιστικές Επιστήμες,  Ναυτιλιακές Σπουδές, Πληροφορική,</a:t>
                      </a:r>
                      <a:r>
                        <a:rPr lang="el-GR" sz="2800" b="1" kern="1200" baseline="0" dirty="0">
                          <a:solidFill>
                            <a:srgbClr val="002060"/>
                          </a:solidFill>
                          <a:latin typeface="+mn-lt"/>
                          <a:ea typeface="+mn-ea"/>
                          <a:cs typeface="Arial" panose="020B0604020202020204" pitchFamily="34" charset="0"/>
                        </a:rPr>
                        <a:t> </a:t>
                      </a:r>
                      <a:r>
                        <a:rPr lang="el-GR" sz="2800" b="1" kern="1200" dirty="0">
                          <a:solidFill>
                            <a:srgbClr val="002060"/>
                          </a:solidFill>
                          <a:latin typeface="+mn-lt"/>
                          <a:ea typeface="+mn-ea"/>
                          <a:cs typeface="Arial" panose="020B0604020202020204" pitchFamily="34" charset="0"/>
                        </a:rPr>
                        <a:t>Αγροτικής Οικονομίας και Ανάπτυξης, Διοίκησης Τουρισμού και </a:t>
                      </a:r>
                      <a:r>
                        <a:rPr lang="el-GR" sz="2800" b="1" kern="1200" dirty="0" err="1">
                          <a:solidFill>
                            <a:srgbClr val="002060"/>
                          </a:solidFill>
                          <a:latin typeface="+mn-lt"/>
                          <a:ea typeface="+mn-ea"/>
                          <a:cs typeface="Arial" panose="020B0604020202020204" pitchFamily="34" charset="0"/>
                        </a:rPr>
                        <a:t>Φολοξενίας</a:t>
                      </a:r>
                      <a:r>
                        <a:rPr lang="el-GR" sz="2800" b="1" kern="1200" dirty="0">
                          <a:solidFill>
                            <a:srgbClr val="002060"/>
                          </a:solidFill>
                          <a:latin typeface="+mn-lt"/>
                          <a:ea typeface="+mn-ea"/>
                          <a:cs typeface="Arial" panose="020B0604020202020204" pitchFamily="34" charset="0"/>
                        </a:rPr>
                        <a:t>, Σχολές Υπαξιωματικών, Ψυχολογία, Παιδαγωγικά, Λογοθεραπεία κ.ά.</a:t>
                      </a:r>
                      <a:endParaRPr lang="en-GB" sz="2800" b="1" kern="1200" dirty="0">
                        <a:solidFill>
                          <a:srgbClr val="002060"/>
                        </a:solidFill>
                        <a:latin typeface="+mn-lt"/>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87505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771" y="150230"/>
            <a:ext cx="10773228" cy="996399"/>
          </a:xfrm>
        </p:spPr>
        <p:txBody>
          <a:bodyPr>
            <a:normAutofit/>
          </a:bodyPr>
          <a:lstStyle/>
          <a:p>
            <a:pPr algn="ctr">
              <a:defRPr/>
            </a:pPr>
            <a:r>
              <a:rPr lang="el-GR" sz="3200" dirty="0">
                <a:latin typeface="+mn-lt"/>
                <a:cs typeface="Arial" panose="020B0604020202020204" pitchFamily="34" charset="0"/>
              </a:rPr>
              <a:t>Κ5 – ΚΑΤΕΥΘΥΝΣΗ ΕΜΠΟΡΙΟΥ ΚΑΙ ΥΠΗΡΕΣΙΩΝ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446550139"/>
              </p:ext>
            </p:extLst>
          </p:nvPr>
        </p:nvGraphicFramePr>
        <p:xfrm>
          <a:off x="1050368" y="1306286"/>
          <a:ext cx="9998631" cy="540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829" y="188641"/>
            <a:ext cx="10580914" cy="914445"/>
          </a:xfrm>
        </p:spPr>
        <p:txBody>
          <a:bodyPr>
            <a:normAutofit/>
          </a:bodyPr>
          <a:lstStyle/>
          <a:p>
            <a:pPr algn="ctr"/>
            <a:r>
              <a:rPr lang="el-GR" altLang="el-GR" sz="3200" dirty="0">
                <a:latin typeface="+mn-lt"/>
                <a:cs typeface="Arial" panose="020B0604020202020204" pitchFamily="34" charset="0"/>
              </a:rPr>
              <a:t>ΚΑΤΕΥΘΥΝΣΗ ΚΑΙ ΕΝΔΕΙΚΤΙΚΕΣ ΣΠΟΥΔΕΣ</a:t>
            </a:r>
            <a:endParaRPr lang="en-GB" altLang="el-GR" sz="32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430437"/>
              </p:ext>
            </p:extLst>
          </p:nvPr>
        </p:nvGraphicFramePr>
        <p:xfrm>
          <a:off x="682171" y="1235075"/>
          <a:ext cx="10871200" cy="5434283"/>
        </p:xfrm>
        <a:graphic>
          <a:graphicData uri="http://schemas.openxmlformats.org/drawingml/2006/table">
            <a:tbl>
              <a:tblPr firstRow="1" bandRow="1">
                <a:tableStyleId>{5C22544A-7EE6-4342-B048-85BDC9FD1C3A}</a:tableStyleId>
              </a:tblPr>
              <a:tblGrid>
                <a:gridCol w="10871200">
                  <a:extLst>
                    <a:ext uri="{9D8B030D-6E8A-4147-A177-3AD203B41FA5}">
                      <a16:colId xmlns:a16="http://schemas.microsoft.com/office/drawing/2014/main" val="20000"/>
                    </a:ext>
                  </a:extLst>
                </a:gridCol>
              </a:tblGrid>
              <a:tr h="794242">
                <a:tc>
                  <a:txBody>
                    <a:bodyPr/>
                    <a:lstStyle/>
                    <a:p>
                      <a:pPr algn="ctr"/>
                      <a:r>
                        <a:rPr lang="el-GR" sz="2800" b="1" kern="1200" dirty="0">
                          <a:solidFill>
                            <a:schemeClr val="lt1"/>
                          </a:solidFill>
                          <a:effectLst/>
                          <a:latin typeface="+mn-lt"/>
                          <a:ea typeface="+mn-ea"/>
                          <a:cs typeface="Arial" panose="020B0604020202020204" pitchFamily="34" charset="0"/>
                        </a:rPr>
                        <a:t>ΚΑΤΕΥΘΥΝΣΗ </a:t>
                      </a:r>
                      <a:r>
                        <a:rPr lang="en-US" sz="2800" b="1" kern="1200" dirty="0">
                          <a:solidFill>
                            <a:schemeClr val="lt1"/>
                          </a:solidFill>
                          <a:effectLst/>
                          <a:latin typeface="+mn-lt"/>
                          <a:ea typeface="+mn-ea"/>
                          <a:cs typeface="Arial" panose="020B0604020202020204" pitchFamily="34" charset="0"/>
                        </a:rPr>
                        <a:t>5</a:t>
                      </a:r>
                      <a:r>
                        <a:rPr lang="el-GR" sz="2800" b="1" kern="1200" dirty="0">
                          <a:solidFill>
                            <a:schemeClr val="lt1"/>
                          </a:solidFill>
                          <a:effectLst/>
                          <a:latin typeface="+mn-lt"/>
                          <a:ea typeface="+mn-ea"/>
                          <a:cs typeface="Arial" panose="020B0604020202020204" pitchFamily="34" charset="0"/>
                        </a:rPr>
                        <a:t>: ΕΜΠΟΡΙΟΥ ΚΑΙ ΥΠΗΡΕΣΙΩΝ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640041">
                <a:tc>
                  <a:txBody>
                    <a:bodyPr/>
                    <a:lstStyle/>
                    <a:p>
                      <a:pPr marL="0" marR="0" indent="0" algn="just" defTabSz="914400" rtl="0" eaLnBrk="1" fontAlgn="auto" latinLnBrk="0" hangingPunct="1">
                        <a:lnSpc>
                          <a:spcPts val="34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Φυσική Αγωγή, Σχολές Υπαξιωματικών, Οικονομία και Βιώσιμη Ανάπτυξη , Μαγειρική, Ξενοδοχειακά (ΑΞΙΚ), Επικοινωνία και Σπουδές Διαδικτύου, Πολυμέσα και Γραφικές Τέχνες, Νοσηλευτική, Αξιωματικοί Νοσηλευτικής, Επικοινωνία και ΜΜΕ, Διοίκηση Ξενοδοχείων και Τουρισμού, Εσωτερικής Αρχιτεκτονικής, Κινηματογράφου, Τουρισμού, Δημιουργικού Σχεδιασμού και Ένδυσης, Τεχνών Ήχου και Εικόνας, Διοίκηση Οργανισμών-Μάρκετινγκ και Τουρισμού, Θεωρία και Ιστορία Τέχνης κ.ά.</a:t>
                      </a:r>
                      <a:endParaRPr lang="en-GB" sz="2800" b="1" kern="1200" dirty="0">
                        <a:solidFill>
                          <a:srgbClr val="002060"/>
                        </a:solidFill>
                        <a:latin typeface="+mn-lt"/>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8195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98" y="159657"/>
            <a:ext cx="9905998" cy="827314"/>
          </a:xfrm>
        </p:spPr>
        <p:txBody>
          <a:bodyPr>
            <a:normAutofit/>
          </a:bodyPr>
          <a:lstStyle/>
          <a:p>
            <a:pPr algn="ctr">
              <a:defRPr/>
            </a:pPr>
            <a:r>
              <a:rPr lang="el-GR" sz="3200" dirty="0">
                <a:latin typeface="+mn-lt"/>
                <a:cs typeface="Arial" panose="020B0604020202020204" pitchFamily="34" charset="0"/>
              </a:rPr>
              <a:t>Κ6 – ΚΑΤΕΥΘΥΝΣΗ ΚΑΛΩΝ ΤΕΧΝΩΝ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217025006"/>
              </p:ext>
            </p:extLst>
          </p:nvPr>
        </p:nvGraphicFramePr>
        <p:xfrm>
          <a:off x="663568" y="1133311"/>
          <a:ext cx="10864863" cy="539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8971" y="188642"/>
            <a:ext cx="10189029" cy="987016"/>
          </a:xfrm>
        </p:spPr>
        <p:txBody>
          <a:bodyPr>
            <a:normAutofit/>
          </a:bodyPr>
          <a:lstStyle/>
          <a:p>
            <a:pPr algn="ctr"/>
            <a:r>
              <a:rPr lang="el-GR" altLang="el-GR" sz="3200" dirty="0">
                <a:latin typeface="+mn-lt"/>
                <a:cs typeface="Arial" panose="020B0604020202020204" pitchFamily="34" charset="0"/>
              </a:rPr>
              <a:t>ΚΑΤΕΥΘΥΝΣΗ ΚΑΙ ΕΝΔΕΙΚΤΙΚΕΣ ΣΠΟΥΔΕΣ</a:t>
            </a:r>
            <a:endParaRPr lang="en-GB" altLang="el-GR" sz="3200" dirty="0">
              <a:latin typeface="+mn-lt"/>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348343" y="1042768"/>
          <a:ext cx="11495314" cy="5341256"/>
        </p:xfrm>
        <a:graphic>
          <a:graphicData uri="http://schemas.openxmlformats.org/drawingml/2006/table">
            <a:tbl>
              <a:tblPr firstRow="1" bandRow="1">
                <a:tableStyleId>{5C22544A-7EE6-4342-B048-85BDC9FD1C3A}</a:tableStyleId>
              </a:tblPr>
              <a:tblGrid>
                <a:gridCol w="11495314">
                  <a:extLst>
                    <a:ext uri="{9D8B030D-6E8A-4147-A177-3AD203B41FA5}">
                      <a16:colId xmlns:a16="http://schemas.microsoft.com/office/drawing/2014/main" val="20000"/>
                    </a:ext>
                  </a:extLst>
                </a:gridCol>
              </a:tblGrid>
              <a:tr h="758127">
                <a:tc>
                  <a:txBody>
                    <a:bodyPr/>
                    <a:lstStyle/>
                    <a:p>
                      <a:pPr algn="ctr"/>
                      <a:r>
                        <a:rPr lang="el-GR" sz="2800" b="1" kern="1200" dirty="0">
                          <a:solidFill>
                            <a:schemeClr val="lt1"/>
                          </a:solidFill>
                          <a:effectLst/>
                          <a:latin typeface="+mn-lt"/>
                          <a:ea typeface="+mn-ea"/>
                          <a:cs typeface="Arial" panose="020B0604020202020204" pitchFamily="34" charset="0"/>
                        </a:rPr>
                        <a:t>ΚΑΤΕΥΘΥΝΣΗ 6: ΚΑΛΩΝ ΤΕΧΝΩΝ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58312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Θέατρο, Θεωρία και Ιστορία της Τέχνης, Διαχείριση Πολιτισμικού Περιβάλλοντος, Πολιτικές Επιστήμες, Κινηματογράφου, Κοινωνιολογία, Δημοσιογραφία, Επικοινωνία και ΜΜΕ, Επικοινωνία και Σπουδές Διαδικτύου, Πολυμέσα και Γραφικές Τέχνες, Μουσική, Τεχνών Ήχου και Εικόνας, Τουρκικές και Μεσανατολικές Σπουδές, Ψηφιακών Τεχνών και Κινηματογράφου κ.ά.</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accent2"/>
                        </a:solidFill>
                        <a:latin typeface="+mn-lt"/>
                        <a:ea typeface="+mn-ea"/>
                        <a:cs typeface="+mn-cs"/>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3857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CBDB83-482D-7B04-A3D5-AA6D00C1BAF7}"/>
              </a:ext>
            </a:extLst>
          </p:cNvPr>
          <p:cNvSpPr/>
          <p:nvPr/>
        </p:nvSpPr>
        <p:spPr>
          <a:xfrm>
            <a:off x="719504" y="2176036"/>
            <a:ext cx="10752992" cy="315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 name="Title 1">
            <a:extLst>
              <a:ext uri="{FF2B5EF4-FFF2-40B4-BE49-F238E27FC236}">
                <a16:creationId xmlns:a16="http://schemas.microsoft.com/office/drawing/2014/main" id="{A94856FA-9ACC-7C7B-E4A7-ABFE17DEEEFF}"/>
              </a:ext>
            </a:extLst>
          </p:cNvPr>
          <p:cNvSpPr>
            <a:spLocks noGrp="1"/>
          </p:cNvSpPr>
          <p:nvPr>
            <p:ph type="title"/>
          </p:nvPr>
        </p:nvSpPr>
        <p:spPr/>
        <p:txBody>
          <a:bodyPr>
            <a:normAutofit/>
          </a:bodyPr>
          <a:lstStyle/>
          <a:p>
            <a:pPr algn="ct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ΕΝΔΕΙΚΤΙΚΕΣ ΣΠΟΥΔΕΣ ΑΠΟ </a:t>
            </a:r>
            <a:r>
              <a:rPr lang="el-GR" altLang="el-GR" sz="3200" dirty="0">
                <a:latin typeface="+mn-lt"/>
                <a:cs typeface="Arial" panose="020B0604020202020204" pitchFamily="34" charset="0"/>
              </a:rPr>
              <a:t>Ο</a:t>
            </a: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ΛΕΣ ΤΙΣ ΚΑΤΕΥΘΥΝΣΕΙΣ</a:t>
            </a:r>
            <a:b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b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(ανάλογα με τα μαθήματα επιλογής στη Β΄ και Γ΄ Λυκείου)</a:t>
            </a:r>
            <a:endParaRPr lang="en-CY" sz="3200" dirty="0">
              <a:latin typeface="+mn-lt"/>
            </a:endParaRPr>
          </a:p>
        </p:txBody>
      </p:sp>
      <p:sp>
        <p:nvSpPr>
          <p:cNvPr id="3" name="Content Placeholder 2">
            <a:extLst>
              <a:ext uri="{FF2B5EF4-FFF2-40B4-BE49-F238E27FC236}">
                <a16:creationId xmlns:a16="http://schemas.microsoft.com/office/drawing/2014/main" id="{248A3FBA-FB48-8C8B-B91B-1AA65A58D5E7}"/>
              </a:ext>
            </a:extLst>
          </p:cNvPr>
          <p:cNvSpPr>
            <a:spLocks noGrp="1"/>
          </p:cNvSpPr>
          <p:nvPr>
            <p:ph idx="1"/>
          </p:nvPr>
        </p:nvSpPr>
        <p:spPr/>
        <p:txBody>
          <a:bodyPr/>
          <a:lstStyle/>
          <a:p>
            <a:pPr marL="0" indent="0" algn="just">
              <a:buNone/>
            </a:pPr>
            <a:endParaRPr lang="el-GR" sz="2800" dirty="0">
              <a:cs typeface="Arial" panose="020B0604020202020204" pitchFamily="34" charset="0"/>
            </a:endParaRPr>
          </a:p>
          <a:p>
            <a:pPr marL="0" indent="0" algn="just">
              <a:buNone/>
            </a:pPr>
            <a:r>
              <a:rPr lang="el-GR" sz="2800" dirty="0">
                <a:cs typeface="Arial" panose="020B0604020202020204" pitchFamily="34" charset="0"/>
              </a:rPr>
              <a:t>Ψυχολογία, Παιδαγωγικά(Δημοτική Εκπαίδευση, </a:t>
            </a:r>
            <a:r>
              <a:rPr lang="el-GR" sz="2800" dirty="0" err="1">
                <a:cs typeface="Arial" panose="020B0604020202020204" pitchFamily="34" charset="0"/>
              </a:rPr>
              <a:t>Προδημοτική</a:t>
            </a:r>
            <a:r>
              <a:rPr lang="el-GR" sz="2800" dirty="0">
                <a:cs typeface="Arial" panose="020B0604020202020204" pitchFamily="34" charset="0"/>
              </a:rPr>
              <a:t> Εκπαίδευση, Ειδική Αγωγή), Γεωγραφία, Λογοθεραπεία, Στρατιωτικές Σχολές Υπαξιωματικών, Μαγειρικές Τέχνες, Διοίκηση Τουρισμού και Φιλοξενίας, Ολοκληρωμένη Επικοινωνία και Μάρκετινγκ, Πολυμέσων και Γραφικών Τεχνών ΤΕΠΑΚ, Α.Σ.ΠΑΙ.Τ.Ε κ.ά.</a:t>
            </a:r>
          </a:p>
          <a:p>
            <a:endParaRPr lang="en-CY" dirty="0"/>
          </a:p>
        </p:txBody>
      </p:sp>
      <p:sp>
        <p:nvSpPr>
          <p:cNvPr id="4" name="Footer Placeholder 3">
            <a:extLst>
              <a:ext uri="{FF2B5EF4-FFF2-40B4-BE49-F238E27FC236}">
                <a16:creationId xmlns:a16="http://schemas.microsoft.com/office/drawing/2014/main" id="{B1D6AE51-F610-C5E4-4C19-970125DD668E}"/>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41968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C000"/>
                </a:solidFill>
              </a:rPr>
              <a:t>Οριζόντιες/«Μαλακές» Δεξιότητες (</a:t>
            </a:r>
            <a:r>
              <a:rPr lang="el-GR" sz="3600" b="1" dirty="0" err="1">
                <a:solidFill>
                  <a:srgbClr val="FFC000"/>
                </a:solidFill>
              </a:rPr>
              <a:t>Soft</a:t>
            </a:r>
            <a:r>
              <a:rPr lang="el-GR" sz="3600" b="1" dirty="0">
                <a:solidFill>
                  <a:srgbClr val="FFC000"/>
                </a:solidFill>
              </a:rPr>
              <a:t> </a:t>
            </a:r>
            <a:r>
              <a:rPr lang="el-GR" sz="3600" b="1" dirty="0" err="1">
                <a:solidFill>
                  <a:srgbClr val="FFC000"/>
                </a:solidFill>
              </a:rPr>
              <a:t>Skills</a:t>
            </a:r>
            <a:r>
              <a:rPr lang="el-GR" sz="3600" b="1" dirty="0">
                <a:solidFill>
                  <a:srgbClr val="FFC000"/>
                </a:solidFill>
              </a:rPr>
              <a:t>)</a:t>
            </a:r>
            <a:endParaRPr lang="en-US" sz="3600" b="1" dirty="0">
              <a:solidFill>
                <a:srgbClr val="FFC000"/>
              </a:solidFill>
            </a:endParaRPr>
          </a:p>
        </p:txBody>
      </p:sp>
      <p:sp>
        <p:nvSpPr>
          <p:cNvPr id="3" name="Content Placeholder 2"/>
          <p:cNvSpPr>
            <a:spLocks noGrp="1"/>
          </p:cNvSpPr>
          <p:nvPr>
            <p:ph idx="1"/>
          </p:nvPr>
        </p:nvSpPr>
        <p:spPr/>
        <p:txBody>
          <a:bodyPr>
            <a:normAutofit lnSpcReduction="10000"/>
          </a:bodyPr>
          <a:lstStyle/>
          <a:p>
            <a:r>
              <a:rPr lang="el-GR" dirty="0"/>
              <a:t>Καλλιεργούνται και αναπτύσσονται μέσα από την όλη διαδρομή της ζωής. </a:t>
            </a:r>
          </a:p>
          <a:p>
            <a:endParaRPr lang="el-GR" dirty="0"/>
          </a:p>
          <a:p>
            <a:r>
              <a:rPr lang="el-GR" dirty="0"/>
              <a:t>Παίζουν σημαντικό ρόλο στην εσωτερική ισορροπία του ατόμου, στην όποια αποδοτικότητα και αποτελεσματικότητά του. </a:t>
            </a:r>
          </a:p>
          <a:p>
            <a:endParaRPr lang="el-GR" dirty="0"/>
          </a:p>
          <a:p>
            <a:r>
              <a:rPr lang="el-GR" dirty="0"/>
              <a:t>Παίζουν καταλυτικό ρόλο στην επιλογή των υποψηφίων όταν οι υπεύθυνοι προσλήψεων καλούνται να επιλέξουν μεταξύ ατόμων με παρόμοιο ακαδημαϊκό ή/και εργασιακό υπόβαθρο (Κάθετες Δεξιότητες).</a:t>
            </a:r>
            <a:endParaRPr lang="en-US"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550889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609600" y="580571"/>
            <a:ext cx="10972800" cy="472165"/>
          </a:xfrm>
          <a:noFill/>
        </p:spPr>
        <p:txBody>
          <a:bodyPr vert="horz" wrap="square" lIns="91440" tIns="45720" rIns="91440" bIns="45720" numCol="1" rtlCol="0" anchor="ctr" anchorCtr="0" compatLnSpc="1">
            <a:prstTxWarp prst="textNoShape">
              <a:avLst/>
            </a:prstTxWarp>
            <a:noAutofit/>
          </a:bodyPr>
          <a:lstStyle/>
          <a:p>
            <a:pPr algn="ctr"/>
            <a:r>
              <a:rPr lang="el-GR" sz="3200" dirty="0">
                <a:latin typeface="+mn-lt"/>
                <a:cs typeface="Arial" panose="020B0604020202020204" pitchFamily="34" charset="0"/>
              </a:rPr>
              <a:t>ΕΞΕΤΑΖΟΜΕΝΑ ΜΑΘΗΜΑΤΑ  Β΄ ΚΑΙ Γ΄ ΛΥΚΕΙΟΥ</a:t>
            </a:r>
            <a:r>
              <a:rPr lang="el-GR" b="1" dirty="0">
                <a:solidFill>
                  <a:srgbClr val="002060"/>
                </a:solidFill>
              </a:rPr>
              <a:t/>
            </a:r>
            <a:br>
              <a:rPr lang="el-GR" b="1" dirty="0">
                <a:solidFill>
                  <a:srgbClr val="002060"/>
                </a:solidFill>
              </a:rPr>
            </a:br>
            <a:endParaRPr lang="el-GR" b="1" dirty="0">
              <a:solidFill>
                <a:srgbClr val="002060"/>
              </a:solidFill>
            </a:endParaRPr>
          </a:p>
        </p:txBody>
      </p:sp>
      <p:graphicFrame>
        <p:nvGraphicFramePr>
          <p:cNvPr id="47125" name="Group 21"/>
          <p:cNvGraphicFramePr>
            <a:graphicFrameLocks noGrp="1"/>
          </p:cNvGraphicFramePr>
          <p:nvPr>
            <p:ph idx="1"/>
            <p:extLst>
              <p:ext uri="{D42A27DB-BD31-4B8C-83A1-F6EECF244321}">
                <p14:modId xmlns:p14="http://schemas.microsoft.com/office/powerpoint/2010/main" val="3623969968"/>
              </p:ext>
            </p:extLst>
          </p:nvPr>
        </p:nvGraphicFramePr>
        <p:xfrm>
          <a:off x="609600" y="936621"/>
          <a:ext cx="10972800" cy="5805264"/>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1288306">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mn-lt"/>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mn-lt"/>
                          <a:cs typeface="Arial" panose="020B0604020202020204" pitchFamily="34" charset="0"/>
                        </a:rPr>
                        <a:t>Β΄ ΤΑΞΗ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mn-lt"/>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mn-lt"/>
                          <a:cs typeface="Arial" panose="020B0604020202020204" pitchFamily="34" charset="0"/>
                        </a:rPr>
                        <a:t>Γ΄ ΤΑΞΗ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16958">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endParaRPr kumimoji="0" lang="el-GR" sz="23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Τα τέσσερα (4) μαθήματα Κατεύθυνσης που παρακολούθησε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3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Τα τέσσερα (4) μαθήματα Κατεύθυνσης που παρακολούθησε</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23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595A-2BCD-471B-D55E-D4EE60F5D71D}"/>
              </a:ext>
            </a:extLst>
          </p:cNvPr>
          <p:cNvSpPr>
            <a:spLocks noGrp="1"/>
          </p:cNvSpPr>
          <p:nvPr>
            <p:ph type="title"/>
          </p:nvPr>
        </p:nvSpPr>
        <p:spPr/>
        <p:txBody>
          <a:bodyPr>
            <a:normAutofit/>
          </a:bodyPr>
          <a:lstStyle/>
          <a:p>
            <a:pPr algn="ctr"/>
            <a:r>
              <a:rPr lang="el-GR" sz="3200" dirty="0">
                <a:latin typeface="+mn-lt"/>
              </a:rPr>
              <a:t>ΕΞΕΤΑΣΕΙΣ ΜΕΤΑΤΑΞΗΣ</a:t>
            </a:r>
            <a:endParaRPr lang="en-CY" sz="3200" dirty="0">
              <a:latin typeface="+mn-lt"/>
            </a:endParaRPr>
          </a:p>
        </p:txBody>
      </p:sp>
      <p:sp>
        <p:nvSpPr>
          <p:cNvPr id="3" name="Content Placeholder 2">
            <a:extLst>
              <a:ext uri="{FF2B5EF4-FFF2-40B4-BE49-F238E27FC236}">
                <a16:creationId xmlns:a16="http://schemas.microsoft.com/office/drawing/2014/main" id="{AF38FE9F-9D60-5D99-0004-0A86448E2A76}"/>
              </a:ext>
            </a:extLst>
          </p:cNvPr>
          <p:cNvSpPr>
            <a:spLocks noGrp="1"/>
          </p:cNvSpPr>
          <p:nvPr>
            <p:ph idx="1"/>
          </p:nvPr>
        </p:nvSpPr>
        <p:spPr/>
        <p:txBody>
          <a:bodyPr/>
          <a:lstStyle/>
          <a:p>
            <a:pPr algn="just">
              <a:buClr>
                <a:schemeClr val="accent2">
                  <a:lumMod val="75000"/>
                </a:schemeClr>
              </a:buClr>
            </a:pPr>
            <a:r>
              <a:rPr lang="el-GR" altLang="en-US" sz="2800" dirty="0">
                <a:cs typeface="Times New Roman" panose="02020603050405020304" pitchFamily="18" charset="0"/>
              </a:rPr>
              <a:t>Οι μαθητές/</a:t>
            </a:r>
            <a:r>
              <a:rPr lang="el-GR" altLang="en-US" sz="2800" dirty="0" err="1">
                <a:cs typeface="Times New Roman" panose="02020603050405020304" pitchFamily="18" charset="0"/>
              </a:rPr>
              <a:t>τριες</a:t>
            </a:r>
            <a:r>
              <a:rPr lang="el-GR" altLang="en-US" sz="2800" dirty="0">
                <a:cs typeface="Times New Roman" panose="02020603050405020304" pitchFamily="18" charset="0"/>
              </a:rPr>
              <a:t> που επιθυμούν να μετακινηθούν: </a:t>
            </a:r>
          </a:p>
          <a:p>
            <a:pPr marL="0" indent="0" algn="just">
              <a:buClr>
                <a:schemeClr val="accent2">
                  <a:lumMod val="75000"/>
                </a:schemeClr>
              </a:buClr>
              <a:buNone/>
            </a:pPr>
            <a:r>
              <a:rPr lang="el-GR" altLang="en-US" sz="2800" dirty="0">
                <a:cs typeface="Times New Roman" panose="02020603050405020304" pitchFamily="18" charset="0"/>
              </a:rPr>
              <a:t>(α) στη Β΄ σε άλλη Κατεύθυνση από την Κατεύθυνση που οδηγεί η  Ομάδα Μαθημάτων Προσανατολισμού (Ο.Μ.Π.) που είχαν στην Α΄ Λυκείου  ή  </a:t>
            </a:r>
          </a:p>
          <a:p>
            <a:pPr marL="0" indent="0" algn="just">
              <a:buClr>
                <a:schemeClr val="accent2">
                  <a:lumMod val="75000"/>
                </a:schemeClr>
              </a:buClr>
              <a:buNone/>
            </a:pPr>
            <a:r>
              <a:rPr lang="el-GR" altLang="en-US" sz="2800" dirty="0">
                <a:cs typeface="Times New Roman" panose="02020603050405020304" pitchFamily="18" charset="0"/>
              </a:rPr>
              <a:t>(β) σε άλλη Κατεύθυνση στη Γ΄ από αυτή που είχαν στη Β΄  παρακάθονται σε Εξετάσεις Μετάταξης.</a:t>
            </a:r>
            <a:r>
              <a:rPr lang="el-GR" sz="2800" dirty="0">
                <a:cs typeface="Times New Roman" panose="02020603050405020304" pitchFamily="18" charset="0"/>
              </a:rPr>
              <a:t> Μπορούν επίσης να αλλάξουν και τα μαθήματα </a:t>
            </a:r>
            <a:r>
              <a:rPr lang="en-GB" sz="2800" dirty="0">
                <a:cs typeface="Times New Roman" panose="02020603050405020304" pitchFamily="18" charset="0"/>
              </a:rPr>
              <a:t>K</a:t>
            </a:r>
            <a:r>
              <a:rPr lang="el-GR" sz="2800" dirty="0">
                <a:cs typeface="Times New Roman" panose="02020603050405020304" pitchFamily="18" charset="0"/>
              </a:rPr>
              <a:t>ατεύθυνσης από τη Β΄ στη Γ΄ Λυκείου με εξετάσεις.</a:t>
            </a:r>
          </a:p>
          <a:p>
            <a:pPr algn="just">
              <a:buClr>
                <a:schemeClr val="accent2">
                  <a:lumMod val="75000"/>
                </a:schemeClr>
              </a:buClr>
            </a:pPr>
            <a:r>
              <a:rPr lang="el-GR" sz="2800" b="1" dirty="0">
                <a:cs typeface="Times New Roman" panose="02020603050405020304" pitchFamily="18" charset="0"/>
              </a:rPr>
              <a:t>Εξετάσεις Μετάταξης γίνονται Μάιο-Ιούνιο.</a:t>
            </a:r>
          </a:p>
          <a:p>
            <a:endParaRPr lang="en-CY" dirty="0"/>
          </a:p>
        </p:txBody>
      </p:sp>
      <p:sp>
        <p:nvSpPr>
          <p:cNvPr id="4" name="Footer Placeholder 3">
            <a:extLst>
              <a:ext uri="{FF2B5EF4-FFF2-40B4-BE49-F238E27FC236}">
                <a16:creationId xmlns:a16="http://schemas.microsoft.com/office/drawing/2014/main" id="{94DD9EAD-2F6E-6B8C-C83B-D2D73600472A}"/>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577339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15BE572-F49B-B5CA-8B0A-265F88DB56A7}"/>
              </a:ext>
            </a:extLst>
          </p:cNvPr>
          <p:cNvPicPr>
            <a:picLocks noGrp="1" noChangeAspect="1"/>
          </p:cNvPicPr>
          <p:nvPr>
            <p:ph idx="1"/>
          </p:nvPr>
        </p:nvPicPr>
        <p:blipFill>
          <a:blip r:embed="rId2"/>
          <a:stretch>
            <a:fillRect/>
          </a:stretch>
        </p:blipFill>
        <p:spPr>
          <a:xfrm>
            <a:off x="2486674" y="349870"/>
            <a:ext cx="7052981" cy="5827093"/>
          </a:xfrm>
        </p:spPr>
      </p:pic>
      <p:sp>
        <p:nvSpPr>
          <p:cNvPr id="4" name="Footer Placeholder 3">
            <a:extLst>
              <a:ext uri="{FF2B5EF4-FFF2-40B4-BE49-F238E27FC236}">
                <a16:creationId xmlns:a16="http://schemas.microsoft.com/office/drawing/2014/main" id="{121E5EAA-40AC-B9B8-E40B-450A4F875527}"/>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570647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9DC3-7E3F-51FB-2FFA-08E49BE8FC25}"/>
              </a:ext>
            </a:extLst>
          </p:cNvPr>
          <p:cNvSpPr>
            <a:spLocks noGrp="1"/>
          </p:cNvSpPr>
          <p:nvPr>
            <p:ph type="title"/>
          </p:nvPr>
        </p:nvSpPr>
        <p:spPr/>
        <p:txBody>
          <a:bodyPr>
            <a:normAutofit fontScale="90000"/>
          </a:bodyPr>
          <a:lstStyle/>
          <a:p>
            <a:pPr algn="ctr"/>
            <a:r>
              <a:rPr kumimoji="0" lang="el-GR" sz="3600" b="0" i="0" u="none" strike="noStrike" kern="1200" cap="none" spc="0" normalizeH="0" baseline="0" noProof="0" dirty="0">
                <a:ln>
                  <a:noFill/>
                </a:ln>
                <a:solidFill>
                  <a:schemeClr val="accent6"/>
                </a:solidFill>
                <a:effectLst/>
                <a:uLnTx/>
                <a:uFillTx/>
                <a:latin typeface="Calibri Light" panose="020F0302020204030204"/>
                <a:ea typeface="+mj-ea"/>
                <a:cs typeface="+mj-cs"/>
              </a:rPr>
              <a:t>ΚΑΤΑΛΗΚΤΙΚΑ ΜΕ ΣΥΝΟΠΤΙΚΗ ΑΠΕΙΚΟΝΙΣΗ</a:t>
            </a:r>
            <a:r>
              <a:rPr lang="el-GR" sz="3600" dirty="0">
                <a:solidFill>
                  <a:prstClr val="black"/>
                </a:solidFill>
                <a:latin typeface="Calibri Light" panose="020F0302020204030204"/>
              </a:rPr>
              <a:t>:</a:t>
            </a:r>
            <a:r>
              <a:rPr kumimoji="0" lang="el-GR" sz="3600" b="0" i="0"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l-GR" sz="36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l-GR" sz="36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el-GR" sz="36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l-GR" sz="3600" b="0" i="0" u="none" strike="noStrike" kern="1200" cap="none" spc="0" normalizeH="0" baseline="0" noProof="0" dirty="0">
                <a:ln>
                  <a:noFill/>
                </a:ln>
                <a:solidFill>
                  <a:prstClr val="black"/>
                </a:solidFill>
                <a:effectLst/>
                <a:uLnTx/>
                <a:uFillTx/>
                <a:latin typeface="Calibri Light" panose="020F0302020204030204"/>
                <a:ea typeface="+mj-ea"/>
                <a:cs typeface="+mj-cs"/>
              </a:rPr>
              <a:t>Η επιλογή Λυκείου ή ΤΕΣΕΚ σε αλληλουχία με τα Επιστημονικά Πεδία και τα Πλαίσια Πρόσβασης</a:t>
            </a:r>
            <a:endParaRPr lang="en-CY" dirty="0"/>
          </a:p>
        </p:txBody>
      </p:sp>
      <p:pic>
        <p:nvPicPr>
          <p:cNvPr id="6" name="Content Placeholder 5">
            <a:extLst>
              <a:ext uri="{FF2B5EF4-FFF2-40B4-BE49-F238E27FC236}">
                <a16:creationId xmlns:a16="http://schemas.microsoft.com/office/drawing/2014/main" id="{39B01364-7667-A378-FA6C-A898890E82FD}"/>
              </a:ext>
            </a:extLst>
          </p:cNvPr>
          <p:cNvPicPr>
            <a:picLocks noGrp="1" noChangeAspect="1"/>
          </p:cNvPicPr>
          <p:nvPr>
            <p:ph idx="1"/>
          </p:nvPr>
        </p:nvPicPr>
        <p:blipFill>
          <a:blip r:embed="rId2"/>
          <a:stretch>
            <a:fillRect/>
          </a:stretch>
        </p:blipFill>
        <p:spPr>
          <a:xfrm>
            <a:off x="485556" y="2871440"/>
            <a:ext cx="2003644" cy="1440303"/>
          </a:xfrm>
        </p:spPr>
      </p:pic>
      <p:sp>
        <p:nvSpPr>
          <p:cNvPr id="4" name="Footer Placeholder 3">
            <a:extLst>
              <a:ext uri="{FF2B5EF4-FFF2-40B4-BE49-F238E27FC236}">
                <a16:creationId xmlns:a16="http://schemas.microsoft.com/office/drawing/2014/main" id="{FF4D21B4-2ABC-9954-61E2-082463D7F2C2}"/>
              </a:ext>
            </a:extLst>
          </p:cNvPr>
          <p:cNvSpPr>
            <a:spLocks noGrp="1"/>
          </p:cNvSpPr>
          <p:nvPr>
            <p:ph type="ftr" sz="quarter" idx="11"/>
          </p:nvPr>
        </p:nvSpPr>
        <p:spPr/>
        <p:txBody>
          <a:bodyPr/>
          <a:lstStyle/>
          <a:p>
            <a:r>
              <a:rPr lang="el-GR"/>
              <a:t>Υπηρεσία Συμβουλευτικής και Επαγγελματικής Αγωγής, Οκτώβριος 2024</a:t>
            </a:r>
            <a:endParaRPr lang="en-US" dirty="0"/>
          </a:p>
        </p:txBody>
      </p:sp>
      <p:pic>
        <p:nvPicPr>
          <p:cNvPr id="7" name="Picture 6">
            <a:extLst>
              <a:ext uri="{FF2B5EF4-FFF2-40B4-BE49-F238E27FC236}">
                <a16:creationId xmlns:a16="http://schemas.microsoft.com/office/drawing/2014/main" id="{348A2093-E343-ACCB-D049-4DA80255478A}"/>
              </a:ext>
            </a:extLst>
          </p:cNvPr>
          <p:cNvPicPr>
            <a:picLocks noChangeAspect="1"/>
          </p:cNvPicPr>
          <p:nvPr/>
        </p:nvPicPr>
        <p:blipFill>
          <a:blip r:embed="rId3"/>
          <a:stretch>
            <a:fillRect/>
          </a:stretch>
        </p:blipFill>
        <p:spPr>
          <a:xfrm>
            <a:off x="3259924" y="2827245"/>
            <a:ext cx="1896020" cy="1440301"/>
          </a:xfrm>
          <a:prstGeom prst="rect">
            <a:avLst/>
          </a:prstGeom>
        </p:spPr>
      </p:pic>
      <p:pic>
        <p:nvPicPr>
          <p:cNvPr id="8" name="Picture 7">
            <a:extLst>
              <a:ext uri="{FF2B5EF4-FFF2-40B4-BE49-F238E27FC236}">
                <a16:creationId xmlns:a16="http://schemas.microsoft.com/office/drawing/2014/main" id="{46135D8A-B868-1233-4D6A-79B9AD9AD0DE}"/>
              </a:ext>
            </a:extLst>
          </p:cNvPr>
          <p:cNvPicPr>
            <a:picLocks noChangeAspect="1"/>
          </p:cNvPicPr>
          <p:nvPr/>
        </p:nvPicPr>
        <p:blipFill>
          <a:blip r:embed="rId4"/>
          <a:stretch>
            <a:fillRect/>
          </a:stretch>
        </p:blipFill>
        <p:spPr>
          <a:xfrm>
            <a:off x="6096000" y="2871439"/>
            <a:ext cx="2097206" cy="1397629"/>
          </a:xfrm>
          <a:prstGeom prst="rect">
            <a:avLst/>
          </a:prstGeom>
        </p:spPr>
      </p:pic>
      <p:pic>
        <p:nvPicPr>
          <p:cNvPr id="9" name="Picture 8">
            <a:extLst>
              <a:ext uri="{FF2B5EF4-FFF2-40B4-BE49-F238E27FC236}">
                <a16:creationId xmlns:a16="http://schemas.microsoft.com/office/drawing/2014/main" id="{9BE40A9D-7FBC-B1F9-3950-FB6154D641FD}"/>
              </a:ext>
            </a:extLst>
          </p:cNvPr>
          <p:cNvPicPr>
            <a:picLocks noChangeAspect="1"/>
          </p:cNvPicPr>
          <p:nvPr/>
        </p:nvPicPr>
        <p:blipFill>
          <a:blip r:embed="rId5"/>
          <a:stretch>
            <a:fillRect/>
          </a:stretch>
        </p:blipFill>
        <p:spPr>
          <a:xfrm>
            <a:off x="9123103" y="2882414"/>
            <a:ext cx="2097206" cy="1440303"/>
          </a:xfrm>
          <a:prstGeom prst="rect">
            <a:avLst/>
          </a:prstGeom>
        </p:spPr>
      </p:pic>
      <p:sp>
        <p:nvSpPr>
          <p:cNvPr id="10" name="Arrow: Right 9">
            <a:extLst>
              <a:ext uri="{FF2B5EF4-FFF2-40B4-BE49-F238E27FC236}">
                <a16:creationId xmlns:a16="http://schemas.microsoft.com/office/drawing/2014/main" id="{11C05158-4B21-0655-F61D-BB90CCAD9970}"/>
              </a:ext>
            </a:extLst>
          </p:cNvPr>
          <p:cNvSpPr/>
          <p:nvPr/>
        </p:nvSpPr>
        <p:spPr>
          <a:xfrm>
            <a:off x="2582333" y="3522133"/>
            <a:ext cx="440267" cy="16086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3" name="Arrow: Right 12">
            <a:extLst>
              <a:ext uri="{FF2B5EF4-FFF2-40B4-BE49-F238E27FC236}">
                <a16:creationId xmlns:a16="http://schemas.microsoft.com/office/drawing/2014/main" id="{9E984566-4625-01AE-2B65-92A00CAED871}"/>
              </a:ext>
            </a:extLst>
          </p:cNvPr>
          <p:cNvSpPr/>
          <p:nvPr/>
        </p:nvSpPr>
        <p:spPr>
          <a:xfrm>
            <a:off x="5366892" y="3441698"/>
            <a:ext cx="440267" cy="16086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4" name="Arrow: Right 13">
            <a:extLst>
              <a:ext uri="{FF2B5EF4-FFF2-40B4-BE49-F238E27FC236}">
                <a16:creationId xmlns:a16="http://schemas.microsoft.com/office/drawing/2014/main" id="{CD803A72-E9C0-30C4-DEA9-908A61F0D753}"/>
              </a:ext>
            </a:extLst>
          </p:cNvPr>
          <p:cNvSpPr/>
          <p:nvPr/>
        </p:nvSpPr>
        <p:spPr>
          <a:xfrm>
            <a:off x="8404154" y="3513666"/>
            <a:ext cx="440267" cy="160867"/>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5" name="Oval 14">
            <a:extLst>
              <a:ext uri="{FF2B5EF4-FFF2-40B4-BE49-F238E27FC236}">
                <a16:creationId xmlns:a16="http://schemas.microsoft.com/office/drawing/2014/main" id="{527C50EC-3938-A862-C323-DD8A6BDDA106}"/>
              </a:ext>
            </a:extLst>
          </p:cNvPr>
          <p:cNvSpPr/>
          <p:nvPr/>
        </p:nvSpPr>
        <p:spPr>
          <a:xfrm>
            <a:off x="584200" y="2616201"/>
            <a:ext cx="254000" cy="26621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CY" dirty="0"/>
          </a:p>
        </p:txBody>
      </p:sp>
      <p:sp>
        <p:nvSpPr>
          <p:cNvPr id="16" name="Oval 15">
            <a:extLst>
              <a:ext uri="{FF2B5EF4-FFF2-40B4-BE49-F238E27FC236}">
                <a16:creationId xmlns:a16="http://schemas.microsoft.com/office/drawing/2014/main" id="{6294A806-AC82-A049-3A01-420CF6B583A6}"/>
              </a:ext>
            </a:extLst>
          </p:cNvPr>
          <p:cNvSpPr/>
          <p:nvPr/>
        </p:nvSpPr>
        <p:spPr>
          <a:xfrm>
            <a:off x="3205455" y="2616201"/>
            <a:ext cx="254000" cy="26621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CY" dirty="0"/>
          </a:p>
        </p:txBody>
      </p:sp>
      <p:sp>
        <p:nvSpPr>
          <p:cNvPr id="17" name="Oval 16">
            <a:extLst>
              <a:ext uri="{FF2B5EF4-FFF2-40B4-BE49-F238E27FC236}">
                <a16:creationId xmlns:a16="http://schemas.microsoft.com/office/drawing/2014/main" id="{E41F9180-F86D-4411-C588-F98DC5478074}"/>
              </a:ext>
            </a:extLst>
          </p:cNvPr>
          <p:cNvSpPr/>
          <p:nvPr/>
        </p:nvSpPr>
        <p:spPr>
          <a:xfrm>
            <a:off x="5969000" y="2616201"/>
            <a:ext cx="254000" cy="26621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endParaRPr lang="en-CY" dirty="0"/>
          </a:p>
        </p:txBody>
      </p:sp>
      <p:sp>
        <p:nvSpPr>
          <p:cNvPr id="18" name="Oval 17">
            <a:extLst>
              <a:ext uri="{FF2B5EF4-FFF2-40B4-BE49-F238E27FC236}">
                <a16:creationId xmlns:a16="http://schemas.microsoft.com/office/drawing/2014/main" id="{DF7F487C-5785-D664-6455-2F5DA5A848DB}"/>
              </a:ext>
            </a:extLst>
          </p:cNvPr>
          <p:cNvSpPr/>
          <p:nvPr/>
        </p:nvSpPr>
        <p:spPr>
          <a:xfrm>
            <a:off x="9006262" y="2605225"/>
            <a:ext cx="254000" cy="26621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endParaRPr lang="en-CY" dirty="0"/>
          </a:p>
        </p:txBody>
      </p:sp>
    </p:spTree>
    <p:extLst>
      <p:ext uri="{BB962C8B-B14F-4D97-AF65-F5344CB8AC3E}">
        <p14:creationId xmlns:p14="http://schemas.microsoft.com/office/powerpoint/2010/main" val="3632166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AB7C-5766-4485-88C1-DD945047F6F2}"/>
              </a:ext>
            </a:extLst>
          </p:cNvPr>
          <p:cNvSpPr>
            <a:spLocks noGrp="1"/>
          </p:cNvSpPr>
          <p:nvPr>
            <p:ph type="title"/>
          </p:nvPr>
        </p:nvSpPr>
        <p:spPr/>
        <p:txBody>
          <a:bodyPr>
            <a:normAutofit/>
          </a:bodyPr>
          <a:lstStyle/>
          <a:p>
            <a:pPr algn="ctr"/>
            <a:r>
              <a:rPr lang="el-GR" sz="3200" dirty="0">
                <a:latin typeface="+mn-lt"/>
              </a:rPr>
              <a:t>ΣΥΣΤΗΜΑ ΜΑΘΗΤΕΙΑΣ ΕΠΑΓΓΕΛΜΑΤΙΚΗΣ ΕΚΠΑΙΔΕΥΣΗΣ ΚΑΙ ΚΑΤΑΡΤΙΣΗΣ</a:t>
            </a:r>
            <a:endParaRPr lang="en-CY" sz="3200" dirty="0">
              <a:latin typeface="+mn-lt"/>
            </a:endParaRPr>
          </a:p>
        </p:txBody>
      </p:sp>
      <p:sp>
        <p:nvSpPr>
          <p:cNvPr id="3" name="Content Placeholder 2">
            <a:extLst>
              <a:ext uri="{FF2B5EF4-FFF2-40B4-BE49-F238E27FC236}">
                <a16:creationId xmlns:a16="http://schemas.microsoft.com/office/drawing/2014/main" id="{5D927D77-D874-3A42-4C33-EE5465DA194F}"/>
              </a:ext>
            </a:extLst>
          </p:cNvPr>
          <p:cNvSpPr>
            <a:spLocks noGrp="1"/>
          </p:cNvSpPr>
          <p:nvPr>
            <p:ph idx="1"/>
          </p:nvPr>
        </p:nvSpPr>
        <p:spPr/>
        <p:txBody>
          <a:bodyPr>
            <a:normAutofit fontScale="70000" lnSpcReduction="20000"/>
          </a:bodyPr>
          <a:lstStyle/>
          <a:p>
            <a:pPr>
              <a:buClr>
                <a:schemeClr val="accent2">
                  <a:lumMod val="75000"/>
                </a:schemeClr>
              </a:buClr>
            </a:pPr>
            <a:r>
              <a:rPr lang="el-GR" sz="2800" dirty="0">
                <a:ea typeface="Arial Unicode MS" panose="020B0604020202020204" pitchFamily="34" charset="-128"/>
                <a:cs typeface="Times New Roman" panose="02020603050405020304" pitchFamily="18" charset="0"/>
              </a:rPr>
              <a:t>Επιλέγεται από μαθητές που εγκαταλείπουν το επίσημο εκπαιδευτικό σύστημα. </a:t>
            </a:r>
            <a:endParaRPr lang="el-GR" sz="2800" dirty="0">
              <a:highlight>
                <a:srgbClr val="FFFF00"/>
              </a:highlight>
              <a:ea typeface="Arial Unicode MS" panose="020B0604020202020204" pitchFamily="34" charset="-128"/>
              <a:cs typeface="Times New Roman" panose="02020603050405020304" pitchFamily="18" charset="0"/>
            </a:endParaRPr>
          </a:p>
          <a:p>
            <a:pPr marL="0" indent="0">
              <a:buClr>
                <a:schemeClr val="accent2">
                  <a:lumMod val="75000"/>
                </a:schemeClr>
              </a:buClr>
              <a:buNone/>
            </a:pPr>
            <a:endParaRPr lang="el-GR" sz="2800" dirty="0">
              <a:ea typeface="Arial Unicode MS" panose="020B0604020202020204" pitchFamily="34" charset="-128"/>
              <a:cs typeface="Times New Roman" panose="02020603050405020304" pitchFamily="18" charset="0"/>
            </a:endParaRPr>
          </a:p>
          <a:p>
            <a:pPr marL="0" indent="0">
              <a:buClr>
                <a:schemeClr val="accent2">
                  <a:lumMod val="75000"/>
                </a:schemeClr>
              </a:buClr>
              <a:buNone/>
            </a:pPr>
            <a:r>
              <a:rPr lang="el-GR" sz="2800" dirty="0">
                <a:ea typeface="Arial Unicode MS" panose="020B0604020202020204" pitchFamily="34" charset="-128"/>
                <a:cs typeface="Times New Roman" panose="02020603050405020304" pitchFamily="18" charset="0"/>
              </a:rPr>
              <a:t> </a:t>
            </a:r>
            <a:r>
              <a:rPr lang="el-GR" sz="2800" u="sng" dirty="0">
                <a:effectLst>
                  <a:outerShdw blurRad="38100" dist="38100" dir="2700000" algn="tl">
                    <a:srgbClr val="000000">
                      <a:alpha val="43137"/>
                    </a:srgbClr>
                  </a:outerShdw>
                </a:effectLst>
                <a:ea typeface="Arial Unicode MS" panose="020B0604020202020204" pitchFamily="34" charset="-128"/>
                <a:cs typeface="Times New Roman" panose="02020603050405020304" pitchFamily="18" charset="0"/>
              </a:rPr>
              <a:t>Επίπεδα:</a:t>
            </a:r>
          </a:p>
          <a:p>
            <a:pPr algn="just">
              <a:buClr>
                <a:schemeClr val="accent2">
                  <a:lumMod val="75000"/>
                </a:schemeClr>
              </a:buClr>
            </a:pPr>
            <a:r>
              <a:rPr lang="el-GR" sz="2800" dirty="0">
                <a:ea typeface="Arial Unicode MS" panose="020B0604020202020204" pitchFamily="34" charset="-128"/>
                <a:cs typeface="Times New Roman" panose="02020603050405020304" pitchFamily="18" charset="0"/>
              </a:rPr>
              <a:t>Α. Προπαρασκευαστική Μαθητεία (Π.Μ.) – 1 χρόνος, 1</a:t>
            </a:r>
            <a:r>
              <a:rPr lang="el-GR" dirty="0">
                <a:ea typeface="Arial Unicode MS" panose="020B0604020202020204" pitchFamily="34" charset="-128"/>
                <a:cs typeface="Times New Roman" panose="02020603050405020304" pitchFamily="18" charset="0"/>
              </a:rPr>
              <a:t>4</a:t>
            </a:r>
            <a:r>
              <a:rPr lang="el-GR" sz="2800" dirty="0">
                <a:ea typeface="Arial Unicode MS" panose="020B0604020202020204" pitchFamily="34" charset="-128"/>
                <a:cs typeface="Times New Roman" panose="02020603050405020304" pitchFamily="18" charset="0"/>
              </a:rPr>
              <a:t>-16 χρονών.</a:t>
            </a:r>
          </a:p>
          <a:p>
            <a:pPr algn="just">
              <a:buClr>
                <a:schemeClr val="accent2">
                  <a:lumMod val="75000"/>
                </a:schemeClr>
              </a:buClr>
            </a:pPr>
            <a:r>
              <a:rPr lang="el-GR" sz="2800" dirty="0">
                <a:ea typeface="Arial Unicode MS" panose="020B0604020202020204" pitchFamily="34" charset="-128"/>
                <a:cs typeface="Times New Roman" panose="02020603050405020304" pitchFamily="18" charset="0"/>
              </a:rPr>
              <a:t>Β. Κεντρικός Κορμός Μαθητείας – 3 χρόνια, 15-18 χρονών.  Οι μαθητευόμενοι εξασκούνται στη Βιομηχανία, όπου αμείβονται για την εργασία τους, για τρεις ημέρες την εβδομάδα και παρακολουθούν μαθήματα σε Τεχνική Σχολή για δύο ημέρες την εβδομάδα. Μπορούν να εισαχθούν όσοι τέλειωσαν το Γυμνάσιο ή ολοκλήρωσαν την Προπαρασκευαστική</a:t>
            </a:r>
            <a:r>
              <a:rPr lang="en-US" sz="2800" dirty="0">
                <a:ea typeface="Arial Unicode MS" panose="020B0604020202020204" pitchFamily="34" charset="-128"/>
                <a:cs typeface="Times New Roman" panose="02020603050405020304" pitchFamily="18" charset="0"/>
              </a:rPr>
              <a:t> </a:t>
            </a:r>
            <a:r>
              <a:rPr lang="el-GR" dirty="0">
                <a:ea typeface="Arial Unicode MS" panose="020B0604020202020204" pitchFamily="34" charset="-128"/>
                <a:cs typeface="Times New Roman" panose="02020603050405020304" pitchFamily="18" charset="0"/>
              </a:rPr>
              <a:t>Μαθητεία.</a:t>
            </a:r>
            <a:endParaRPr lang="el-GR" sz="2800" dirty="0">
              <a:ea typeface="Arial Unicode MS" panose="020B0604020202020204" pitchFamily="34" charset="-128"/>
              <a:cs typeface="Times New Roman" panose="02020603050405020304" pitchFamily="18" charset="0"/>
            </a:endParaRPr>
          </a:p>
          <a:p>
            <a:pPr>
              <a:buClr>
                <a:schemeClr val="accent2">
                  <a:lumMod val="75000"/>
                </a:schemeClr>
              </a:buClr>
            </a:pPr>
            <a:r>
              <a:rPr lang="el-GR" sz="2800" u="sng" dirty="0">
                <a:effectLst>
                  <a:outerShdw blurRad="38100" dist="38100" dir="2700000" algn="tl">
                    <a:srgbClr val="000000">
                      <a:alpha val="43137"/>
                    </a:srgbClr>
                  </a:outerShdw>
                </a:effectLst>
                <a:ea typeface="Arial Unicode MS" panose="020B0604020202020204" pitchFamily="34" charset="-128"/>
                <a:cs typeface="Times New Roman" panose="02020603050405020304" pitchFamily="18" charset="0"/>
              </a:rPr>
              <a:t>Στοιχεία Επικοινωνίας Κεντρικού Κορμού Μαθητείας:</a:t>
            </a:r>
            <a:endParaRPr lang="en-US" sz="2800" dirty="0">
              <a:effectLst>
                <a:outerShdw blurRad="38100" dist="38100" dir="2700000" algn="tl">
                  <a:srgbClr val="000000">
                    <a:alpha val="43137"/>
                  </a:srgbClr>
                </a:outerShdw>
              </a:effectLst>
              <a:ea typeface="Arial Unicode MS" panose="020B0604020202020204" pitchFamily="34" charset="-128"/>
              <a:cs typeface="Times New Roman" panose="02020603050405020304" pitchFamily="18" charset="0"/>
            </a:endParaRPr>
          </a:p>
          <a:p>
            <a:pPr marL="0" indent="0">
              <a:lnSpc>
                <a:spcPct val="120000"/>
              </a:lnSpc>
              <a:buClr>
                <a:schemeClr val="accent2">
                  <a:lumMod val="75000"/>
                </a:schemeClr>
              </a:buClr>
              <a:buNone/>
            </a:pPr>
            <a:r>
              <a:rPr lang="el-GR" sz="2800" dirty="0">
                <a:cs typeface="Times New Roman" panose="02020603050405020304" pitchFamily="18" charset="0"/>
              </a:rPr>
              <a:t>	Λευκωσία: </a:t>
            </a:r>
            <a:r>
              <a:rPr lang="el-GR" sz="2800" dirty="0" err="1">
                <a:cs typeface="Times New Roman" panose="02020603050405020304" pitchFamily="18" charset="0"/>
              </a:rPr>
              <a:t>Τηλ</a:t>
            </a:r>
            <a:r>
              <a:rPr lang="el-GR" sz="2800" dirty="0">
                <a:cs typeface="Times New Roman" panose="02020603050405020304" pitchFamily="18" charset="0"/>
              </a:rPr>
              <a:t>. 22</a:t>
            </a:r>
            <a:r>
              <a:rPr lang="el-GR" dirty="0">
                <a:cs typeface="Times New Roman" panose="02020603050405020304" pitchFamily="18" charset="0"/>
              </a:rPr>
              <a:t>374953</a:t>
            </a:r>
            <a:r>
              <a:rPr lang="el-GR" sz="2800" dirty="0">
                <a:cs typeface="Times New Roman" panose="02020603050405020304" pitchFamily="18" charset="0"/>
              </a:rPr>
              <a:t/>
            </a:r>
            <a:br>
              <a:rPr lang="el-GR" sz="2800" dirty="0">
                <a:cs typeface="Times New Roman" panose="02020603050405020304" pitchFamily="18" charset="0"/>
              </a:rPr>
            </a:br>
            <a:r>
              <a:rPr lang="el-GR" sz="2800" dirty="0">
                <a:cs typeface="Times New Roman" panose="02020603050405020304" pitchFamily="18" charset="0"/>
              </a:rPr>
              <a:t>	Λεμεσός: </a:t>
            </a:r>
            <a:r>
              <a:rPr lang="el-GR" sz="2800" dirty="0" err="1">
                <a:cs typeface="Times New Roman" panose="02020603050405020304" pitchFamily="18" charset="0"/>
              </a:rPr>
              <a:t>Τηλ</a:t>
            </a:r>
            <a:r>
              <a:rPr lang="el-GR" sz="2800" dirty="0">
                <a:cs typeface="Times New Roman" panose="02020603050405020304" pitchFamily="18" charset="0"/>
              </a:rPr>
              <a:t>. 25 </a:t>
            </a:r>
            <a:r>
              <a:rPr lang="el-GR" dirty="0">
                <a:cs typeface="Times New Roman" panose="02020603050405020304" pitchFamily="18" charset="0"/>
              </a:rPr>
              <a:t>820028</a:t>
            </a:r>
            <a:r>
              <a:rPr lang="el-GR" sz="2800" dirty="0">
                <a:cs typeface="Times New Roman" panose="02020603050405020304" pitchFamily="18" charset="0"/>
              </a:rPr>
              <a:t/>
            </a:r>
            <a:br>
              <a:rPr lang="el-GR" sz="2800" dirty="0">
                <a:cs typeface="Times New Roman" panose="02020603050405020304" pitchFamily="18" charset="0"/>
              </a:rPr>
            </a:br>
            <a:r>
              <a:rPr lang="el-GR" sz="2800" dirty="0">
                <a:cs typeface="Times New Roman" panose="02020603050405020304" pitchFamily="18" charset="0"/>
              </a:rPr>
              <a:t>	Λάρνακα: Τηλ. 24815120</a:t>
            </a:r>
            <a:endParaRPr lang="en-US" sz="2800" dirty="0">
              <a:cs typeface="Times New Roman" panose="02020603050405020304" pitchFamily="18" charset="0"/>
            </a:endParaRPr>
          </a:p>
          <a:p>
            <a:pPr marL="0" indent="0">
              <a:lnSpc>
                <a:spcPct val="120000"/>
              </a:lnSpc>
              <a:buClr>
                <a:schemeClr val="accent2">
                  <a:lumMod val="75000"/>
                </a:schemeClr>
              </a:buClr>
              <a:buNone/>
            </a:pPr>
            <a:r>
              <a:rPr lang="en-US" dirty="0">
                <a:cs typeface="Times New Roman" panose="02020603050405020304" pitchFamily="18" charset="0"/>
              </a:rPr>
              <a:t>                </a:t>
            </a:r>
            <a:r>
              <a:rPr lang="el-GR" dirty="0">
                <a:cs typeface="Times New Roman" panose="02020603050405020304" pitchFamily="18" charset="0"/>
              </a:rPr>
              <a:t>Πάφος: Τηλ: 26306173</a:t>
            </a:r>
            <a:endParaRPr lang="en-CY" dirty="0"/>
          </a:p>
        </p:txBody>
      </p:sp>
      <p:sp>
        <p:nvSpPr>
          <p:cNvPr id="4" name="Footer Placeholder 3">
            <a:extLst>
              <a:ext uri="{FF2B5EF4-FFF2-40B4-BE49-F238E27FC236}">
                <a16:creationId xmlns:a16="http://schemas.microsoft.com/office/drawing/2014/main" id="{A09FEBA4-CA1D-B28D-6586-38EBDA9DB448}"/>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639244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Μεταλυκειακά</a:t>
            </a:r>
            <a:r>
              <a:rPr lang="el-GR" dirty="0"/>
              <a:t> Ινστιτούτα Επαγγελματικής Εκπαίδευσης και Κατάρτισης </a:t>
            </a:r>
            <a:r>
              <a:rPr lang="en-US" dirty="0"/>
              <a:t>(M.I.E.E.K.)</a:t>
            </a:r>
            <a:endParaRPr lang="el-GR" dirty="0"/>
          </a:p>
        </p:txBody>
      </p:sp>
      <p:pic>
        <p:nvPicPr>
          <p:cNvPr id="6" name="Content Placeholder 5"/>
          <p:cNvPicPr>
            <a:picLocks noGrp="1" noChangeAspect="1"/>
          </p:cNvPicPr>
          <p:nvPr>
            <p:ph idx="1"/>
          </p:nvPr>
        </p:nvPicPr>
        <p:blipFill>
          <a:blip r:embed="rId2"/>
          <a:stretch>
            <a:fillRect/>
          </a:stretch>
        </p:blipFill>
        <p:spPr>
          <a:xfrm>
            <a:off x="1629295" y="1825625"/>
            <a:ext cx="8271163" cy="4351338"/>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Νοέμβριος 2024</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322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1823-8240-7F32-FC92-E968E254C87B}"/>
              </a:ext>
            </a:extLst>
          </p:cNvPr>
          <p:cNvSpPr>
            <a:spLocks noGrp="1"/>
          </p:cNvSpPr>
          <p:nvPr>
            <p:ph type="title"/>
          </p:nvPr>
        </p:nvSpPr>
        <p:spPr/>
        <p:txBody>
          <a:bodyPr>
            <a:normAutofit fontScale="90000"/>
          </a:bodyPr>
          <a:lstStyle/>
          <a:p>
            <a:pPr algn="ctr"/>
            <a:r>
              <a:rPr lang="el-GR" sz="3200" dirty="0">
                <a:latin typeface="+mn-lt"/>
              </a:rPr>
              <a:t>ΕΣΠΕΡΙΝΑ ΣΧΟΛΕΙΑ </a:t>
            </a:r>
            <a:br>
              <a:rPr lang="el-GR" sz="3200" dirty="0">
                <a:latin typeface="+mn-lt"/>
              </a:rPr>
            </a:br>
            <a:r>
              <a:rPr lang="el-GR" sz="3200" dirty="0">
                <a:latin typeface="+mn-lt"/>
              </a:rPr>
              <a:t>(ΓΥΜΝΑΣΙΟ- ΛΥΚΕΙΟ ΚΑΙ ΕΣΠΕΡΙΝΗ ΣΧΟΛΗ ΤΕΧΝΙΚΗΣ ΚΑΙ ΕΠΑΓΓΕΛΜΑΤΙΚΗΣ ΕΚΠΑΙΔΕΥΣΗΣ)</a:t>
            </a:r>
            <a:endParaRPr lang="en-CY" sz="3200" dirty="0">
              <a:latin typeface="+mn-lt"/>
            </a:endParaRPr>
          </a:p>
        </p:txBody>
      </p:sp>
      <p:sp>
        <p:nvSpPr>
          <p:cNvPr id="3" name="Content Placeholder 2">
            <a:extLst>
              <a:ext uri="{FF2B5EF4-FFF2-40B4-BE49-F238E27FC236}">
                <a16:creationId xmlns:a16="http://schemas.microsoft.com/office/drawing/2014/main" id="{39942B17-266A-F4E5-CA96-FF105DBFDB9B}"/>
              </a:ext>
            </a:extLst>
          </p:cNvPr>
          <p:cNvSpPr>
            <a:spLocks noGrp="1"/>
          </p:cNvSpPr>
          <p:nvPr>
            <p:ph idx="1"/>
          </p:nvPr>
        </p:nvSpPr>
        <p:spPr/>
        <p:txBody>
          <a:bodyPr/>
          <a:lstStyle/>
          <a:p>
            <a:pPr algn="just"/>
            <a:r>
              <a:rPr lang="el-GR" sz="2800" dirty="0">
                <a:ea typeface="Arial Unicode MS" panose="020B0604020202020204" pitchFamily="34" charset="-128"/>
                <a:cs typeface="Times New Roman" panose="02020603050405020304" pitchFamily="18" charset="0"/>
              </a:rPr>
              <a:t>Τα Εσπερινά Σχολεία είναι σχολεία Δεύτερης Ευκαιρίας. </a:t>
            </a:r>
          </a:p>
          <a:p>
            <a:pPr algn="just"/>
            <a:endParaRPr lang="el-GR" sz="2800" dirty="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800" dirty="0">
                <a:ea typeface="Arial Unicode MS" panose="020B0604020202020204" pitchFamily="34" charset="-128"/>
                <a:cs typeface="Times New Roman" panose="02020603050405020304" pitchFamily="18" charset="0"/>
              </a:rPr>
              <a:t>Στοχεύουν στην αντιμετώπιση του φαινομένου της πρόωρης εγκατάλειψης του σχολείου και του κοινωνικού αποκλεισμού. </a:t>
            </a:r>
          </a:p>
          <a:p>
            <a:pPr algn="just"/>
            <a:endParaRPr lang="el-GR" sz="2800" dirty="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800" dirty="0">
                <a:ea typeface="Arial Unicode MS" panose="020B0604020202020204" pitchFamily="34" charset="-128"/>
                <a:cs typeface="Times New Roman" panose="02020603050405020304" pitchFamily="18" charset="0"/>
              </a:rPr>
              <a:t>Δίνεται η ευκαιρία στους ενήλικες (18 ετών και άνω) εκπαιδευόμενους να ενισχύσουν τις δεξιότητές τους και να αποκτήσουν προσόντα τα οποία θα βελτιώσουν την ποιότητα ζωής τους.</a:t>
            </a:r>
            <a:endParaRPr lang="en-US" sz="2800" dirty="0">
              <a:ea typeface="Arial Unicode MS" panose="020B0604020202020204" pitchFamily="34" charset="-128"/>
              <a:cs typeface="Times New Roman" panose="02020603050405020304" pitchFamily="18" charset="0"/>
            </a:endParaRPr>
          </a:p>
          <a:p>
            <a:endParaRPr lang="en-CY" dirty="0"/>
          </a:p>
        </p:txBody>
      </p:sp>
      <p:sp>
        <p:nvSpPr>
          <p:cNvPr id="4" name="Footer Placeholder 3">
            <a:extLst>
              <a:ext uri="{FF2B5EF4-FFF2-40B4-BE49-F238E27FC236}">
                <a16:creationId xmlns:a16="http://schemas.microsoft.com/office/drawing/2014/main" id="{235AB312-28AB-D9B8-BEAE-36598F5851EE}"/>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899993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89E1-A3D7-1C07-36C0-B34A88CF8997}"/>
              </a:ext>
            </a:extLst>
          </p:cNvPr>
          <p:cNvSpPr>
            <a:spLocks noGrp="1"/>
          </p:cNvSpPr>
          <p:nvPr>
            <p:ph type="title"/>
          </p:nvPr>
        </p:nvSpPr>
        <p:spPr/>
        <p:txBody>
          <a:bodyPr/>
          <a:lstStyle/>
          <a:p>
            <a:r>
              <a:rPr lang="el-GR" dirty="0"/>
              <a:t>Υποτροφίες</a:t>
            </a:r>
            <a:endParaRPr lang="en-CY" dirty="0"/>
          </a:p>
        </p:txBody>
      </p:sp>
      <p:sp>
        <p:nvSpPr>
          <p:cNvPr id="3" name="Content Placeholder 2">
            <a:extLst>
              <a:ext uri="{FF2B5EF4-FFF2-40B4-BE49-F238E27FC236}">
                <a16:creationId xmlns:a16="http://schemas.microsoft.com/office/drawing/2014/main" id="{03169B43-D9A7-0E47-A531-675D22093068}"/>
              </a:ext>
            </a:extLst>
          </p:cNvPr>
          <p:cNvSpPr>
            <a:spLocks noGrp="1"/>
          </p:cNvSpPr>
          <p:nvPr>
            <p:ph idx="1"/>
          </p:nvPr>
        </p:nvSpPr>
        <p:spPr/>
        <p:txBody>
          <a:bodyPr/>
          <a:lstStyle/>
          <a:p>
            <a:r>
              <a:rPr lang="el-GR" dirty="0"/>
              <a:t>Στην έκδοση της ΥΣΕΑ «</a:t>
            </a:r>
            <a:r>
              <a:rPr lang="el-GR" i="1" dirty="0"/>
              <a:t>Υποτροφίες για Μεταλυκειακές Σπουδές </a:t>
            </a:r>
            <a:r>
              <a:rPr lang="el-GR" dirty="0"/>
              <a:t>» περιλαμβάνονται χρήσιμες πληροφορίες για το θέμα.</a:t>
            </a:r>
          </a:p>
          <a:p>
            <a:pPr marL="0" indent="0">
              <a:buNone/>
            </a:pPr>
            <a:r>
              <a:rPr lang="en-US" dirty="0">
                <a:hlinkClick r:id="rId2"/>
              </a:rPr>
              <a:t>https://sch.cy/mc/49/ypotrofies_metalykeiakes_spoudes.pdf</a:t>
            </a:r>
            <a:r>
              <a:rPr lang="el-GR" dirty="0"/>
              <a:t> </a:t>
            </a:r>
          </a:p>
          <a:p>
            <a:endParaRPr lang="en-CY" dirty="0"/>
          </a:p>
        </p:txBody>
      </p:sp>
      <p:sp>
        <p:nvSpPr>
          <p:cNvPr id="4" name="Footer Placeholder 3">
            <a:extLst>
              <a:ext uri="{FF2B5EF4-FFF2-40B4-BE49-F238E27FC236}">
                <a16:creationId xmlns:a16="http://schemas.microsoft.com/office/drawing/2014/main" id="{E62E006B-9DA0-559B-0964-FA256F77D744}"/>
              </a:ext>
            </a:extLst>
          </p:cNvPr>
          <p:cNvSpPr>
            <a:spLocks noGrp="1"/>
          </p:cNvSpPr>
          <p:nvPr>
            <p:ph type="ftr" sz="quarter" idx="11"/>
          </p:nvPr>
        </p:nvSpPr>
        <p:spPr/>
        <p:txBody>
          <a:bodyPr/>
          <a:lstStyle/>
          <a:p>
            <a:r>
              <a:rPr lang="el-GR"/>
              <a:t>Υπηρεσία Συμβουλευτικής και Επαγγελματικής Αγωγής, Οκτώβριος 2024</a:t>
            </a:r>
            <a:endParaRPr lang="en-US" dirty="0"/>
          </a:p>
        </p:txBody>
      </p:sp>
      <p:pic>
        <p:nvPicPr>
          <p:cNvPr id="6" name="Picture 5">
            <a:extLst>
              <a:ext uri="{FF2B5EF4-FFF2-40B4-BE49-F238E27FC236}">
                <a16:creationId xmlns:a16="http://schemas.microsoft.com/office/drawing/2014/main" id="{CF588397-B67F-3A3D-BE7F-FAB14E6F8564}"/>
              </a:ext>
            </a:extLst>
          </p:cNvPr>
          <p:cNvPicPr>
            <a:picLocks noChangeAspect="1"/>
          </p:cNvPicPr>
          <p:nvPr/>
        </p:nvPicPr>
        <p:blipFill>
          <a:blip r:embed="rId3"/>
          <a:stretch>
            <a:fillRect/>
          </a:stretch>
        </p:blipFill>
        <p:spPr>
          <a:xfrm>
            <a:off x="9157898" y="3185822"/>
            <a:ext cx="2526102" cy="3535653"/>
          </a:xfrm>
          <a:prstGeom prst="rect">
            <a:avLst/>
          </a:prstGeom>
        </p:spPr>
      </p:pic>
    </p:spTree>
    <p:extLst>
      <p:ext uri="{BB962C8B-B14F-4D97-AF65-F5344CB8AC3E}">
        <p14:creationId xmlns:p14="http://schemas.microsoft.com/office/powerpoint/2010/main" val="3671077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7120-E19A-2848-F4FA-D303710439D0}"/>
              </a:ext>
            </a:extLst>
          </p:cNvPr>
          <p:cNvSpPr>
            <a:spLocks noGrp="1"/>
          </p:cNvSpPr>
          <p:nvPr>
            <p:ph type="title"/>
          </p:nvPr>
        </p:nvSpPr>
        <p:spPr>
          <a:xfrm>
            <a:off x="838200" y="365125"/>
            <a:ext cx="10515600" cy="1164737"/>
          </a:xfrm>
        </p:spPr>
        <p:txBody>
          <a:bodyPr>
            <a:normAutofit fontScale="90000"/>
          </a:bodyPr>
          <a:lstStyle/>
          <a:p>
            <a:pPr marL="0" marR="0" lvl="0" indent="0" algn="ctr" defTabSz="914400" rtl="0" eaLnBrk="1" fontAlgn="auto" latinLnBrk="0" hangingPunct="1">
              <a:lnSpc>
                <a:spcPct val="120000"/>
              </a:lnSpc>
              <a:spcBef>
                <a:spcPts val="1000"/>
              </a:spcBef>
              <a:spcAft>
                <a:spcPts val="0"/>
              </a:spcAft>
              <a:tabLst/>
              <a:defRPr/>
            </a:pPr>
            <a:r>
              <a:rPr kumimoji="0" lang="en-US" sz="3600" i="0" u="none" strike="noStrike" kern="1200" cap="none" spc="0" normalizeH="0" baseline="0" noProof="0" dirty="0">
                <a:ln>
                  <a:noFill/>
                </a:ln>
                <a:effectLst/>
                <a:uLnTx/>
                <a:uFillTx/>
                <a:latin typeface="+mn-lt"/>
                <a:ea typeface="+mn-ea"/>
                <a:cs typeface="+mn-cs"/>
              </a:rPr>
              <a:t> </a:t>
            </a:r>
            <a:r>
              <a:rPr kumimoji="0" lang="el-GR" sz="3600" i="0" u="none" strike="noStrike" kern="1200" cap="none" spc="0" normalizeH="0" baseline="0" noProof="0" dirty="0">
                <a:ln>
                  <a:noFill/>
                </a:ln>
                <a:effectLst/>
                <a:uLnTx/>
                <a:uFillTx/>
                <a:latin typeface="+mn-lt"/>
                <a:ea typeface="+mn-ea"/>
                <a:cs typeface="+mn-cs"/>
              </a:rPr>
              <a:t>ΤΡΙΤΟΒΑΘΜΙΑ ΕΚΠΑΙΔΕΥΣΗ ΣΕ ΑΛΛΕΣ ΧΩΡΕΣ</a:t>
            </a:r>
            <a:r>
              <a:rPr kumimoji="0" lang="el-GR" sz="2100" b="1" i="0" u="none" strike="noStrike" kern="1200" cap="none" spc="0" normalizeH="0" baseline="0" noProof="0" dirty="0">
                <a:ln>
                  <a:noFill/>
                </a:ln>
                <a:solidFill>
                  <a:prstClr val="black"/>
                </a:solidFill>
                <a:effectLst/>
                <a:uLnTx/>
                <a:uFillTx/>
                <a:ea typeface="+mn-ea"/>
                <a:cs typeface="+mn-cs"/>
              </a:rPr>
              <a:t/>
            </a:r>
            <a:br>
              <a:rPr kumimoji="0" lang="el-GR" sz="2100" b="1" i="0" u="none" strike="noStrike" kern="1200" cap="none" spc="0" normalizeH="0" baseline="0" noProof="0" dirty="0">
                <a:ln>
                  <a:noFill/>
                </a:ln>
                <a:solidFill>
                  <a:prstClr val="black"/>
                </a:solidFill>
                <a:effectLst/>
                <a:uLnTx/>
                <a:uFillTx/>
                <a:ea typeface="+mn-ea"/>
                <a:cs typeface="+mn-cs"/>
              </a:rPr>
            </a:br>
            <a:endParaRPr lang="en-CY" dirty="0"/>
          </a:p>
        </p:txBody>
      </p:sp>
      <p:sp>
        <p:nvSpPr>
          <p:cNvPr id="3" name="Content Placeholder 2">
            <a:extLst>
              <a:ext uri="{FF2B5EF4-FFF2-40B4-BE49-F238E27FC236}">
                <a16:creationId xmlns:a16="http://schemas.microsoft.com/office/drawing/2014/main" id="{7179417F-E950-C7A4-D361-01E6628808F7}"/>
              </a:ext>
            </a:extLst>
          </p:cNvPr>
          <p:cNvSpPr>
            <a:spLocks noGrp="1"/>
          </p:cNvSpPr>
          <p:nvPr>
            <p:ph idx="1"/>
          </p:nvPr>
        </p:nvSpPr>
        <p:spPr>
          <a:xfrm>
            <a:off x="592016" y="1047262"/>
            <a:ext cx="10515600" cy="5309088"/>
          </a:xfrm>
        </p:spPr>
        <p:txBody>
          <a:bodyPr>
            <a:noAutofit/>
          </a:bodyPr>
          <a:lstStyle/>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ea typeface="+mn-ea"/>
                <a:cs typeface="+mn-cs"/>
              </a:rPr>
              <a:t>Στο πλαίσιο της συνεχούς, </a:t>
            </a:r>
            <a:r>
              <a:rPr kumimoji="0" lang="el-GR" sz="1600" b="0" i="0" u="none" strike="noStrike" kern="1200" cap="none" spc="0" normalizeH="0" baseline="0" noProof="0" dirty="0" err="1">
                <a:ln>
                  <a:noFill/>
                </a:ln>
                <a:solidFill>
                  <a:prstClr val="black"/>
                </a:solidFill>
                <a:effectLst/>
                <a:uLnTx/>
                <a:uFillTx/>
                <a:ea typeface="+mn-ea"/>
                <a:cs typeface="+mn-cs"/>
              </a:rPr>
              <a:t>επικαιροποιημένης</a:t>
            </a:r>
            <a:r>
              <a:rPr kumimoji="0" lang="el-GR" sz="1600" b="0" i="0" u="none" strike="noStrike" kern="1200" cap="none" spc="0" normalizeH="0" baseline="0" noProof="0" dirty="0">
                <a:ln>
                  <a:noFill/>
                </a:ln>
                <a:solidFill>
                  <a:prstClr val="black"/>
                </a:solidFill>
                <a:effectLst/>
                <a:uLnTx/>
                <a:uFillTx/>
                <a:ea typeface="+mn-ea"/>
                <a:cs typeface="+mn-cs"/>
              </a:rPr>
              <a:t> και πολύπλευρης παροχής επαγγελματικής αγωγής στους μαθητές, τελειόφοιτους και άλλους ενδιαφερόμενους, η Υπηρεσία Συμβουλευτικής και Επαγγελματικής Αγωγής (Υ.Σ.Ε.Α.) προβαίνει στην παροχή πληροφόρησης για σπουδές σε χώρες της Ευρωπαϊκής Ένωσης. Ταυτόχρονα, κρίθηκε αναγκαία η παροχή πληροφόρησης για χώρες και εκτός Ευρωπαϊκής Ένωσης όπως: η Αυστραλία, η Βρετανία, η Ελβετία, οι Ηνωμένες Πολιτείες Αμερικής, το Ισραήλ, ο Καναδάς και η Ρωσία.</a:t>
            </a:r>
          </a:p>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ea typeface="+mn-ea"/>
                <a:cs typeface="+mn-cs"/>
              </a:rPr>
              <a:t>Η πληροφόρηση είναι δομημένη σε </a:t>
            </a:r>
            <a:r>
              <a:rPr kumimoji="0" lang="el-GR" sz="1600" b="1" i="0" u="none" strike="noStrike" kern="1200" cap="none" spc="0" normalizeH="0" baseline="0" noProof="0" dirty="0">
                <a:ln>
                  <a:noFill/>
                </a:ln>
                <a:solidFill>
                  <a:prstClr val="black"/>
                </a:solidFill>
                <a:effectLst/>
                <a:uLnTx/>
                <a:uFillTx/>
                <a:ea typeface="+mn-ea"/>
                <a:cs typeface="+mn-cs"/>
              </a:rPr>
              <a:t>επτά (7) Θεματικές Ενότητες</a:t>
            </a:r>
            <a:r>
              <a:rPr kumimoji="0" lang="el-GR" sz="1600" b="0" i="0" u="none" strike="noStrike" kern="1200" cap="none" spc="0" normalizeH="0" baseline="0" noProof="0" dirty="0">
                <a:ln>
                  <a:noFill/>
                </a:ln>
                <a:solidFill>
                  <a:prstClr val="black"/>
                </a:solidFill>
                <a:effectLst/>
                <a:uLnTx/>
                <a:uFillTx/>
                <a:ea typeface="+mn-ea"/>
                <a:cs typeface="+mn-cs"/>
              </a:rPr>
              <a:t>: </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1600" b="0" i="0" u="none" strike="noStrike" kern="1200" cap="none" spc="0" normalizeH="0" baseline="0" noProof="0" dirty="0">
                <a:ln>
                  <a:noFill/>
                </a:ln>
                <a:solidFill>
                  <a:prstClr val="black"/>
                </a:solidFill>
                <a:effectLst/>
                <a:uLnTx/>
                <a:uFillTx/>
                <a:ea typeface="+mn-ea"/>
                <a:cs typeface="+mn-cs"/>
              </a:rPr>
              <a:t>1)</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l-GR" sz="1600" b="0" i="0" u="none" strike="noStrike" kern="1200" cap="none" spc="0" normalizeH="0" baseline="0" noProof="0" dirty="0">
                <a:ln>
                  <a:noFill/>
                </a:ln>
                <a:solidFill>
                  <a:prstClr val="black"/>
                </a:solidFill>
                <a:effectLst/>
                <a:uLnTx/>
                <a:uFillTx/>
                <a:ea typeface="+mn-ea"/>
                <a:cs typeface="+mn-cs"/>
              </a:rPr>
              <a:t>Εισαγωγή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2) </a:t>
            </a:r>
            <a:r>
              <a:rPr kumimoji="0" lang="el-GR" sz="1600" b="0" i="0" u="none" strike="noStrike" kern="1200" cap="none" spc="0" normalizeH="0" baseline="0" noProof="0" dirty="0">
                <a:ln>
                  <a:noFill/>
                </a:ln>
                <a:solidFill>
                  <a:prstClr val="black"/>
                </a:solidFill>
                <a:effectLst/>
                <a:uLnTx/>
                <a:uFillTx/>
                <a:ea typeface="+mn-ea"/>
                <a:cs typeface="+mn-cs"/>
              </a:rPr>
              <a:t>Τριτοβάθμια Εκπαίδευση</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3) </a:t>
            </a:r>
            <a:r>
              <a:rPr kumimoji="0" lang="el-GR" sz="1600" b="0" i="0" u="none" strike="noStrike" kern="1200" cap="none" spc="0" normalizeH="0" baseline="0" noProof="0" dirty="0">
                <a:ln>
                  <a:noFill/>
                </a:ln>
                <a:solidFill>
                  <a:prstClr val="black"/>
                </a:solidFill>
                <a:effectLst/>
                <a:uLnTx/>
                <a:uFillTx/>
                <a:ea typeface="+mn-ea"/>
                <a:cs typeface="+mn-cs"/>
              </a:rPr>
              <a:t>Κριτήρια Εισδοχής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4) </a:t>
            </a:r>
            <a:r>
              <a:rPr kumimoji="0" lang="el-GR" sz="1600" b="0" i="0" u="none" strike="noStrike" kern="1200" cap="none" spc="0" normalizeH="0" baseline="0" noProof="0" dirty="0">
                <a:ln>
                  <a:noFill/>
                </a:ln>
                <a:solidFill>
                  <a:prstClr val="black"/>
                </a:solidFill>
                <a:effectLst/>
                <a:uLnTx/>
                <a:uFillTx/>
                <a:ea typeface="+mn-ea"/>
                <a:cs typeface="+mn-cs"/>
              </a:rPr>
              <a:t>Διαδικασία Υποβολής Αίτησης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5) </a:t>
            </a:r>
            <a:r>
              <a:rPr kumimoji="0" lang="el-GR" sz="1600" b="0" i="0" u="none" strike="noStrike" kern="1200" cap="none" spc="0" normalizeH="0" baseline="0" noProof="0" dirty="0">
                <a:ln>
                  <a:noFill/>
                </a:ln>
                <a:solidFill>
                  <a:prstClr val="black"/>
                </a:solidFill>
                <a:effectLst/>
                <a:uLnTx/>
                <a:uFillTx/>
                <a:ea typeface="+mn-ea"/>
                <a:cs typeface="+mn-cs"/>
              </a:rPr>
              <a:t>Δίδακτρα- Υποτροφίες</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6) </a:t>
            </a:r>
            <a:r>
              <a:rPr kumimoji="0" lang="el-GR" sz="1600" b="0" i="0" u="none" strike="noStrike" kern="1200" cap="none" spc="0" normalizeH="0" baseline="0" noProof="0" dirty="0">
                <a:ln>
                  <a:noFill/>
                </a:ln>
                <a:solidFill>
                  <a:prstClr val="black"/>
                </a:solidFill>
                <a:effectLst/>
                <a:uLnTx/>
                <a:uFillTx/>
                <a:ea typeface="+mn-ea"/>
                <a:cs typeface="+mn-cs"/>
              </a:rPr>
              <a:t>Διαβίωση-Διαμονή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7) </a:t>
            </a:r>
            <a:r>
              <a:rPr kumimoji="0" lang="el-GR" sz="1600" b="0" i="0" u="none" strike="noStrike" kern="1200" cap="none" spc="0" normalizeH="0" baseline="0" noProof="0" dirty="0">
                <a:ln>
                  <a:noFill/>
                </a:ln>
                <a:solidFill>
                  <a:prstClr val="black"/>
                </a:solidFill>
                <a:effectLst/>
                <a:uLnTx/>
                <a:uFillTx/>
                <a:ea typeface="+mn-ea"/>
                <a:cs typeface="+mn-cs"/>
              </a:rPr>
              <a:t>Χρήσιμες Ιστοσελίδες/Σύνδεσμοι</a:t>
            </a:r>
            <a:endParaRPr kumimoji="0" lang="el-GR" sz="16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1600" b="0" i="0" u="none" strike="noStrike" kern="1200" cap="none" spc="0" normalizeH="0" baseline="0" noProof="0" dirty="0">
                <a:ln>
                  <a:noFill/>
                </a:ln>
                <a:solidFill>
                  <a:prstClr val="white"/>
                </a:solidFill>
                <a:effectLst/>
                <a:uLnTx/>
                <a:uFillTx/>
                <a:ea typeface="+mn-ea"/>
                <a:cs typeface="+mn-cs"/>
                <a:hlinkClick r:id="rId2"/>
              </a:rPr>
              <a:t>http://www.moec.gov.cy/ysea/spoudes_exoteriko.html</a:t>
            </a:r>
            <a:r>
              <a:rPr kumimoji="0" lang="el-GR" sz="1600" b="0" i="0" u="none" strike="noStrike" kern="1200" cap="none" spc="0" normalizeH="0" baseline="0" noProof="0" dirty="0">
                <a:ln>
                  <a:noFill/>
                </a:ln>
                <a:solidFill>
                  <a:prstClr val="white"/>
                </a:solidFill>
                <a:effectLst/>
                <a:uLnTx/>
                <a:uFillTx/>
                <a:ea typeface="+mn-ea"/>
                <a:cs typeface="+mn-cs"/>
              </a:rPr>
              <a:t> </a:t>
            </a:r>
          </a:p>
          <a:p>
            <a:r>
              <a:rPr lang="en-US" sz="1600" b="1" dirty="0">
                <a:solidFill>
                  <a:schemeClr val="bg1"/>
                </a:solidFill>
              </a:rPr>
              <a:t>VI/ </a:t>
            </a:r>
            <a:r>
              <a:rPr lang="el-GR" sz="1600" b="1" dirty="0">
                <a:solidFill>
                  <a:schemeClr val="bg1"/>
                </a:solidFill>
              </a:rPr>
              <a:t>ΤΡΙΤΟΒΑΘΜΙΑ ΕΚΠΑΙΔΕΥΣΗ ΣΕ ΑΛΛΕΣ ΧΩΡΕΣ</a:t>
            </a:r>
          </a:p>
          <a:p>
            <a:r>
              <a:rPr lang="en-US" sz="1600" b="1" dirty="0">
                <a:solidFill>
                  <a:schemeClr val="bg1"/>
                </a:solidFill>
              </a:rPr>
              <a:t>VI/ </a:t>
            </a:r>
            <a:r>
              <a:rPr lang="el-GR" sz="1600" b="1" dirty="0">
                <a:solidFill>
                  <a:schemeClr val="bg1"/>
                </a:solidFill>
              </a:rPr>
              <a:t>ΤΡΙΤΟΒΑΘΜΙΑ ΕΚΠΑΙΔΕΥΣΗ ΣΕ ΑΛΛΕΣ ΧΩΡΕΣ</a:t>
            </a:r>
          </a:p>
          <a:p>
            <a:endParaRPr lang="en-CY" sz="1600" dirty="0"/>
          </a:p>
        </p:txBody>
      </p:sp>
      <p:sp>
        <p:nvSpPr>
          <p:cNvPr id="4" name="Footer Placeholder 3">
            <a:extLst>
              <a:ext uri="{FF2B5EF4-FFF2-40B4-BE49-F238E27FC236}">
                <a16:creationId xmlns:a16="http://schemas.microsoft.com/office/drawing/2014/main" id="{BDD460F7-492C-D8DE-F635-D58CF0D1A28D}"/>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pic>
        <p:nvPicPr>
          <p:cNvPr id="5" name="Picture 4">
            <a:extLst>
              <a:ext uri="{FF2B5EF4-FFF2-40B4-BE49-F238E27FC236}">
                <a16:creationId xmlns:a16="http://schemas.microsoft.com/office/drawing/2014/main" id="{D88C49F1-D3E3-62C4-A66C-FC10110940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646257" y="3588293"/>
            <a:ext cx="2584451" cy="2222445"/>
          </a:xfrm>
          <a:prstGeom prst="rect">
            <a:avLst/>
          </a:prstGeom>
        </p:spPr>
      </p:pic>
    </p:spTree>
    <p:extLst>
      <p:ext uri="{BB962C8B-B14F-4D97-AF65-F5344CB8AC3E}">
        <p14:creationId xmlns:p14="http://schemas.microsoft.com/office/powerpoint/2010/main" val="749434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ΣΠΟΥΔΕΣ ΣΤΟ ΕΞΩΤΕΡΙΚΟ – ΓΕΝΙΚΕΣ ΠΛΗΡΟΦΟΡΙΕΣ</a:t>
            </a:r>
            <a:endParaRPr lang="en-US" sz="3600" b="1" dirty="0"/>
          </a:p>
        </p:txBody>
      </p:sp>
      <p:sp>
        <p:nvSpPr>
          <p:cNvPr id="3" name="Content Placeholder 2"/>
          <p:cNvSpPr>
            <a:spLocks noGrp="1"/>
          </p:cNvSpPr>
          <p:nvPr>
            <p:ph idx="1"/>
          </p:nvPr>
        </p:nvSpPr>
        <p:spPr/>
        <p:txBody>
          <a:bodyPr/>
          <a:lstStyle/>
          <a:p>
            <a:r>
              <a:rPr lang="el-GR" dirty="0"/>
              <a:t>Σημαντικό να γνωρίζουμε ότι κάθε χώρα αλλά και κάθε Εκπαιδευτικό Ίδρυμα, στο πλαίσιο της αυτονομίας του, μπορεί να θέσει/ή και να διαφοροποιήσει τα κριτήρια εισδοχής του ανά πάσα στιγμή.</a:t>
            </a:r>
          </a:p>
          <a:p>
            <a:r>
              <a:rPr lang="el-GR" dirty="0"/>
              <a:t>Ως εκ τούτου, συστήνεται η </a:t>
            </a:r>
            <a:r>
              <a:rPr lang="el-GR" dirty="0">
                <a:solidFill>
                  <a:srgbClr val="0070C0"/>
                </a:solidFill>
              </a:rPr>
              <a:t>τακτική παρακολούθηση </a:t>
            </a:r>
            <a:r>
              <a:rPr lang="el-GR" dirty="0"/>
              <a:t>της ιστοσελίδας του Εκπαιδευτικού Ιδρύματος  που υπάρχει ενδιαφέρον.</a:t>
            </a:r>
          </a:p>
        </p:txBody>
      </p:sp>
      <p:sp>
        <p:nvSpPr>
          <p:cNvPr id="4" name="Footer Placeholder 3">
            <a:extLst>
              <a:ext uri="{FF2B5EF4-FFF2-40B4-BE49-F238E27FC236}">
                <a16:creationId xmlns:a16="http://schemas.microsoft.com/office/drawing/2014/main" id="{206C8560-8635-0FFC-ED79-CEC12704B17F}"/>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29905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noAutofit/>
          </a:bodyPr>
          <a:lstStyle/>
          <a:p>
            <a:r>
              <a:rPr lang="el-GR" sz="3600" b="1" dirty="0">
                <a:solidFill>
                  <a:srgbClr val="FFC000"/>
                </a:solidFill>
              </a:rPr>
              <a:t>Οι ακόλουθες δέκα (10) θεωρούνται σήμερα ως οι κυριότερες: </a:t>
            </a:r>
            <a:endParaRPr lang="en-US" sz="3600" b="1" dirty="0">
              <a:solidFill>
                <a:srgbClr val="FFC000"/>
              </a:solidFill>
            </a:endParaRPr>
          </a:p>
        </p:txBody>
      </p:sp>
      <p:sp>
        <p:nvSpPr>
          <p:cNvPr id="3" name="Content Placeholder 2"/>
          <p:cNvSpPr>
            <a:spLocks noGrp="1"/>
          </p:cNvSpPr>
          <p:nvPr>
            <p:ph idx="1"/>
          </p:nvPr>
        </p:nvSpPr>
        <p:spPr>
          <a:xfrm>
            <a:off x="838199" y="1404851"/>
            <a:ext cx="11032375" cy="5170516"/>
          </a:xfrm>
        </p:spPr>
        <p:txBody>
          <a:bodyPr>
            <a:normAutofit/>
          </a:bodyPr>
          <a:lstStyle/>
          <a:p>
            <a:r>
              <a:rPr lang="el-GR" dirty="0"/>
              <a:t>Ανθεκτικότητα</a:t>
            </a:r>
          </a:p>
          <a:p>
            <a:r>
              <a:rPr lang="el-GR" dirty="0"/>
              <a:t>Διαχείριση χρόνου</a:t>
            </a:r>
          </a:p>
          <a:p>
            <a:r>
              <a:rPr lang="el-GR" dirty="0"/>
              <a:t>Δημιουργικότητα και καινοτομία</a:t>
            </a:r>
          </a:p>
          <a:p>
            <a:r>
              <a:rPr lang="el-GR" dirty="0"/>
              <a:t>Ευελιξία</a:t>
            </a:r>
          </a:p>
          <a:p>
            <a:r>
              <a:rPr lang="el-GR" dirty="0"/>
              <a:t>Προσαρμοστικότητα</a:t>
            </a:r>
          </a:p>
          <a:p>
            <a:r>
              <a:rPr lang="el-GR" dirty="0"/>
              <a:t>Ενσυναίσθηση</a:t>
            </a:r>
          </a:p>
          <a:p>
            <a:r>
              <a:rPr lang="el-GR" dirty="0"/>
              <a:t>Επίλυση προβλήματος</a:t>
            </a:r>
          </a:p>
          <a:p>
            <a:r>
              <a:rPr lang="el-GR" dirty="0"/>
              <a:t>Κριτική σκέψη</a:t>
            </a:r>
          </a:p>
          <a:p>
            <a:r>
              <a:rPr lang="el-GR" dirty="0"/>
              <a:t>Ομαδικότητα και συνεργασία </a:t>
            </a:r>
          </a:p>
          <a:p>
            <a:r>
              <a:rPr lang="el-GR" dirty="0"/>
              <a:t>Οργανωτικότητα</a:t>
            </a:r>
          </a:p>
          <a:p>
            <a:endParaRPr lang="en-US" dirty="0"/>
          </a:p>
        </p:txBody>
      </p:sp>
      <p:pic>
        <p:nvPicPr>
          <p:cNvPr id="5" name="Picture 4"/>
          <p:cNvPicPr>
            <a:picLocks noChangeAspect="1"/>
          </p:cNvPicPr>
          <p:nvPr/>
        </p:nvPicPr>
        <p:blipFill>
          <a:blip r:embed="rId2"/>
          <a:stretch>
            <a:fillRect/>
          </a:stretch>
        </p:blipFill>
        <p:spPr>
          <a:xfrm>
            <a:off x="7556268" y="3557847"/>
            <a:ext cx="4314307" cy="2917768"/>
          </a:xfrm>
          <a:prstGeom prst="rect">
            <a:avLst/>
          </a:prstGeom>
        </p:spPr>
      </p:pic>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32705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ΣΠΟΥΔΕΣ ΣΤΟ ΕΞΩΤΕΡΙΚΟ – ΓΕΝΙΚΕΣ ΠΛΗΡΟΦΟΡΙΕΣ</a:t>
            </a:r>
            <a:endParaRPr lang="en-US" sz="3600" dirty="0"/>
          </a:p>
        </p:txBody>
      </p:sp>
      <p:sp>
        <p:nvSpPr>
          <p:cNvPr id="3" name="Content Placeholder 2"/>
          <p:cNvSpPr>
            <a:spLocks noGrp="1"/>
          </p:cNvSpPr>
          <p:nvPr>
            <p:ph idx="1"/>
          </p:nvPr>
        </p:nvSpPr>
        <p:spPr>
          <a:xfrm>
            <a:off x="838200" y="1564005"/>
            <a:ext cx="10515600" cy="5125085"/>
          </a:xfrm>
        </p:spPr>
        <p:txBody>
          <a:bodyPr>
            <a:normAutofit fontScale="90000" lnSpcReduction="20000"/>
          </a:bodyPr>
          <a:lstStyle/>
          <a:p>
            <a:r>
              <a:rPr lang="el-GR" dirty="0"/>
              <a:t>Σε κάποιες χώρες και για συγκεκριμένα Τμήματα Σπουδών απαιτείται συγκεκριμένο είδος εξέτασης</a:t>
            </a:r>
          </a:p>
          <a:p>
            <a:r>
              <a:rPr lang="en-US" b="1" dirty="0">
                <a:solidFill>
                  <a:srgbClr val="0070C0"/>
                </a:solidFill>
              </a:rPr>
              <a:t>SAT</a:t>
            </a:r>
            <a:r>
              <a:rPr lang="en-US" dirty="0"/>
              <a:t> (</a:t>
            </a:r>
            <a:r>
              <a:rPr lang="en-US" dirty="0" err="1"/>
              <a:t>Maths</a:t>
            </a:r>
            <a:r>
              <a:rPr lang="en-US" dirty="0"/>
              <a:t>, Reading, Writing) – </a:t>
            </a:r>
            <a:r>
              <a:rPr lang="el-GR" dirty="0"/>
              <a:t>ζητείται συνήθως </a:t>
            </a:r>
            <a:r>
              <a:rPr lang="en-US" dirty="0"/>
              <a:t>απ</a:t>
            </a:r>
            <a:r>
              <a:rPr lang="el-GR" dirty="0"/>
              <a:t>ό Εκπαιδευτικά Ιδρύματα της Αμερικής</a:t>
            </a:r>
            <a:endParaRPr lang="en-US" dirty="0"/>
          </a:p>
          <a:p>
            <a:r>
              <a:rPr lang="en-US" b="1" dirty="0">
                <a:solidFill>
                  <a:srgbClr val="0070C0"/>
                </a:solidFill>
              </a:rPr>
              <a:t>MCAT</a:t>
            </a:r>
            <a:r>
              <a:rPr lang="en-US" dirty="0"/>
              <a:t> (Medical College Admission Test)</a:t>
            </a:r>
            <a:r>
              <a:rPr lang="en-GB" altLang="en-US" dirty="0"/>
              <a:t> -</a:t>
            </a:r>
            <a:r>
              <a:rPr lang="en-US" altLang="en-US" dirty="0"/>
              <a:t>Ιατρικές Σχολές Αμερική</a:t>
            </a:r>
            <a:endParaRPr lang="en-US" dirty="0"/>
          </a:p>
          <a:p>
            <a:r>
              <a:rPr lang="en-US" b="1" dirty="0">
                <a:solidFill>
                  <a:srgbClr val="0070C0"/>
                </a:solidFill>
              </a:rPr>
              <a:t>BMAT</a:t>
            </a:r>
            <a:r>
              <a:rPr lang="en-GB" altLang="en-US" dirty="0"/>
              <a:t> (Bio Medical Admission Test) - </a:t>
            </a:r>
            <a:r>
              <a:rPr lang="en-US" altLang="en-US" dirty="0"/>
              <a:t>ζητείται από Ευρωπαϊκά και όχι μόνο </a:t>
            </a:r>
            <a:r>
              <a:rPr lang="el-GR" altLang="en-US" dirty="0"/>
              <a:t>Εκπαιδευτικά Ιδρύματα</a:t>
            </a:r>
            <a:r>
              <a:rPr lang="en-US" altLang="en-US" dirty="0"/>
              <a:t> για Ιατρική και συναφείς κλάδους -Ισπανία, Ολλανδία, Ουγγαρία, Ελλάδα(αγγλόφωνο Ιατρικής Αριστοτέλειο)</a:t>
            </a:r>
            <a:endParaRPr lang="en-US" dirty="0"/>
          </a:p>
          <a:p>
            <a:r>
              <a:rPr lang="en-US" b="1" dirty="0">
                <a:solidFill>
                  <a:srgbClr val="0070C0"/>
                </a:solidFill>
              </a:rPr>
              <a:t>IMAT</a:t>
            </a:r>
            <a:r>
              <a:rPr lang="en-US" dirty="0"/>
              <a:t> </a:t>
            </a:r>
            <a:r>
              <a:rPr lang="en-GB" altLang="en-US" dirty="0"/>
              <a:t>(Για την εισαγωγή  του στις αγγλόφωνες Iατρικές και Oδοντιατρικές σχολές της Ιταλίας, ο υποψήφιος καλείται να συμμετάσχει στο International Medical Admissions Test– IMAT, ένα τεστ πολλαπλής επιλογής 60 ερωτήσεων σε Βιολογία, Χημεία, Μαθηματικά, Φυσική, Γενικές γνώσεις και  Λογική.</a:t>
            </a:r>
          </a:p>
          <a:p>
            <a:r>
              <a:rPr lang="en-GB" altLang="en-US" b="1" dirty="0">
                <a:solidFill>
                  <a:srgbClr val="0070C0"/>
                </a:solidFill>
              </a:rPr>
              <a:t>UCAT</a:t>
            </a:r>
            <a:r>
              <a:rPr lang="en-GB" altLang="en-US" dirty="0"/>
              <a:t> (University Clinical Aptitude Test ) - </a:t>
            </a:r>
            <a:r>
              <a:rPr lang="en-US" altLang="en-US" dirty="0"/>
              <a:t>Για εισαγωγή σε σχολές Ιατρικής και Οδοντιατρικής</a:t>
            </a:r>
          </a:p>
          <a:p>
            <a:r>
              <a:rPr lang="en-US" altLang="en-US" b="1" dirty="0">
                <a:solidFill>
                  <a:srgbClr val="0070C0"/>
                </a:solidFill>
              </a:rPr>
              <a:t>LNAT</a:t>
            </a:r>
            <a:r>
              <a:rPr lang="el-GR" altLang="en-US" dirty="0"/>
              <a:t> </a:t>
            </a:r>
            <a:r>
              <a:rPr lang="en-US" altLang="en-US" dirty="0"/>
              <a:t>(Law National Aptitude Test) </a:t>
            </a:r>
            <a:r>
              <a:rPr lang="el-GR" altLang="en-US" dirty="0"/>
              <a:t>για σχολές Νομικής</a:t>
            </a:r>
            <a:r>
              <a:rPr lang="en-US" altLang="en-US" dirty="0"/>
              <a:t> </a:t>
            </a:r>
            <a:endParaRPr lang="en-GB" altLang="en-US" dirty="0"/>
          </a:p>
          <a:p>
            <a:endParaRPr lang="en-US" dirty="0"/>
          </a:p>
        </p:txBody>
      </p:sp>
      <p:sp>
        <p:nvSpPr>
          <p:cNvPr id="4" name="Footer Placeholder 3">
            <a:extLst>
              <a:ext uri="{FF2B5EF4-FFF2-40B4-BE49-F238E27FC236}">
                <a16:creationId xmlns:a16="http://schemas.microsoft.com/office/drawing/2014/main" id="{48E746B0-9E87-6085-166F-31AB3EE32BBB}"/>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525367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ΣΠΟΥΔΕΣ ΣΤΟ ΕΞΩΤΕΡΙΚΟ – ΓΕΝΙΚΕΣ ΠΛΗΡΟΦΟΡΙΕΣ</a:t>
            </a:r>
            <a:endParaRPr lang="en-US" sz="3600" dirty="0"/>
          </a:p>
        </p:txBody>
      </p:sp>
      <p:sp>
        <p:nvSpPr>
          <p:cNvPr id="3" name="Content Placeholder 2"/>
          <p:cNvSpPr>
            <a:spLocks noGrp="1"/>
          </p:cNvSpPr>
          <p:nvPr>
            <p:ph idx="1"/>
          </p:nvPr>
        </p:nvSpPr>
        <p:spPr/>
        <p:txBody>
          <a:bodyPr/>
          <a:lstStyle/>
          <a:p>
            <a:pPr algn="ctr"/>
            <a:r>
              <a:rPr lang="el-GR" dirty="0"/>
              <a:t>Αρκετά Εκπαιδευτικά Ιδρύματα ευρωπαϊκών χωρών θέτουν ως κριτήριο εισδοχής την εξασφάλιση </a:t>
            </a:r>
            <a:r>
              <a:rPr lang="el-GR" dirty="0">
                <a:solidFill>
                  <a:srgbClr val="0070C0"/>
                </a:solidFill>
              </a:rPr>
              <a:t>Γενικού Βαθμού Πρόσβασης/Κατάταξης </a:t>
            </a:r>
            <a:r>
              <a:rPr lang="el-GR" dirty="0"/>
              <a:t>μετά από συμμετοχή στις </a:t>
            </a:r>
            <a:r>
              <a:rPr lang="el-GR" dirty="0" err="1"/>
              <a:t>Παγκύπριες</a:t>
            </a:r>
            <a:r>
              <a:rPr lang="el-GR" dirty="0"/>
              <a:t> Εξετάσεις Πρόσβασης ο οποίος προκύπτει μετά από εξέταση στα μαθήματα που απαιτεί η χώρα του υποψηφίου για εισδοχή στο αντίστοιχο Τμήμα σπουδών.</a:t>
            </a:r>
            <a:endParaRPr lang="en-US" dirty="0"/>
          </a:p>
          <a:p>
            <a:pPr marL="0" indent="0" algn="ctr">
              <a:buNone/>
            </a:pPr>
            <a:r>
              <a:rPr lang="el-GR" dirty="0"/>
              <a:t>(π.χ. Τσεχία, Γερμανία, Ισπανία, Ιταλία, Ολλανδία)</a:t>
            </a:r>
            <a:endParaRPr lang="en-US" dirty="0"/>
          </a:p>
        </p:txBody>
      </p:sp>
      <p:sp>
        <p:nvSpPr>
          <p:cNvPr id="4" name="Footer Placeholder 3">
            <a:extLst>
              <a:ext uri="{FF2B5EF4-FFF2-40B4-BE49-F238E27FC236}">
                <a16:creationId xmlns:a16="http://schemas.microsoft.com/office/drawing/2014/main" id="{41AB660C-EAFE-2AA0-7B98-8BBA300187BF}"/>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129859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Β΄</a:t>
            </a:r>
            <a:br>
              <a:rPr lang="el-GR" dirty="0"/>
            </a:br>
            <a:r>
              <a:rPr lang="el-GR" dirty="0"/>
              <a:t/>
            </a:r>
            <a:br>
              <a:rPr lang="el-GR" dirty="0"/>
            </a:br>
            <a:r>
              <a:rPr lang="el-GR" dirty="0"/>
              <a:t>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normAutofit lnSpcReduction="10000"/>
          </a:bodyPr>
          <a:lstStyle/>
          <a:p>
            <a:endParaRPr lang="el-GR" dirty="0"/>
          </a:p>
          <a:p>
            <a:r>
              <a:rPr lang="el-GR" dirty="0">
                <a:solidFill>
                  <a:schemeClr val="accent6"/>
                </a:solidFill>
              </a:rPr>
              <a:t>ΕΝΟΤΗΤΑ </a:t>
            </a:r>
            <a:r>
              <a:rPr lang="en-US" dirty="0">
                <a:solidFill>
                  <a:schemeClr val="accent6"/>
                </a:solidFill>
              </a:rPr>
              <a:t>4</a:t>
            </a:r>
            <a:r>
              <a:rPr lang="el-GR" baseline="30000" dirty="0">
                <a:solidFill>
                  <a:schemeClr val="accent6"/>
                </a:solidFill>
              </a:rPr>
              <a:t>Η</a:t>
            </a:r>
            <a:r>
              <a:rPr lang="el-GR" dirty="0">
                <a:solidFill>
                  <a:schemeClr val="accent6"/>
                </a:solidFill>
              </a:rPr>
              <a:t> </a:t>
            </a:r>
          </a:p>
          <a:p>
            <a:r>
              <a:rPr lang="el-GR" dirty="0">
                <a:solidFill>
                  <a:schemeClr val="accent6"/>
                </a:solidFill>
              </a:rPr>
              <a:t>ΦΟΡΕΙΣ /«ΕΡΓΑΛΕΙΑ» ΠΟΥ ΣΥΝΔΕΟΝΤΑΙ ΜΕ ΤΗΝ ΑΓΟΡΑ ΕΡΓΑΣΙΑΣ – ΚΟΙΝΩΝΙΑ ΤΩΝ ΕΠΑΓΓΕΛΜΑΤΩΝ</a:t>
            </a:r>
            <a:endParaRPr lang="en-CY" dirty="0">
              <a:solidFill>
                <a:schemeClr val="accent6"/>
              </a:solidFill>
            </a:endParaRPr>
          </a:p>
        </p:txBody>
      </p:sp>
    </p:spTree>
    <p:extLst>
      <p:ext uri="{BB962C8B-B14F-4D97-AF65-F5344CB8AC3E}">
        <p14:creationId xmlns:p14="http://schemas.microsoft.com/office/powerpoint/2010/main" val="9964654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A1E5E-F5EB-2939-A21D-124FEEB0537A}"/>
              </a:ext>
            </a:extLst>
          </p:cNvPr>
          <p:cNvSpPr>
            <a:spLocks noGrp="1"/>
          </p:cNvSpPr>
          <p:nvPr>
            <p:ph idx="1"/>
          </p:nvPr>
        </p:nvSpPr>
        <p:spPr>
          <a:xfrm>
            <a:off x="838200" y="474785"/>
            <a:ext cx="10515600" cy="5702178"/>
          </a:xfrm>
        </p:spPr>
        <p:txBody>
          <a:bodyPr>
            <a:normAutofit fontScale="92500" lnSpcReduction="20000"/>
          </a:bodyPr>
          <a:lstStyle/>
          <a:p>
            <a:pPr marL="342900" lvl="0" indent="-342900" algn="just" rtl="0">
              <a:lnSpc>
                <a:spcPct val="107000"/>
              </a:lnSpc>
              <a:buFont typeface="Wingdings" panose="05000000000000000000" pitchFamily="2" charset="2"/>
              <a:buChar char=""/>
            </a:pPr>
            <a:endPar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Arial" panose="020B0604020202020204" pitchFamily="34" charset="0"/>
                <a:ea typeface="Calibri" panose="020F0502020204030204" pitchFamily="34" charset="0"/>
                <a:cs typeface="Arial" panose="020B0604020202020204" pitchFamily="34" charset="0"/>
              </a:rPr>
              <a:t>Ομοσπονδία Εργοδοτών κ Βιομηχάνων (ΟΕΒ):</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l-GR"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https://www.oeb.org.cy/</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Arial" panose="020B0604020202020204" pitchFamily="34" charset="0"/>
                <a:ea typeface="Calibri" panose="020F0502020204030204" pitchFamily="34" charset="0"/>
                <a:cs typeface="Arial" panose="020B0604020202020204" pitchFamily="34" charset="0"/>
              </a:rPr>
              <a:t>Κυπριακό Εμπορικό και Βιομηχανικό Επιμελητήριο (ΚΕΒΕ):</a:t>
            </a:r>
          </a:p>
          <a:p>
            <a:pPr>
              <a:lnSpc>
                <a:spcPct val="107000"/>
              </a:lnSpc>
            </a:pPr>
            <a:r>
              <a:rPr lang="en-US"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https://ccci.org.cy/ </a:t>
            </a:r>
            <a:endParaRPr lang="el-GR"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endParaRPr lang="el-GR" sz="17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Εθνικός Οργανισμός Πιστοποίησης Προσόντων και Επαγγελματικού Προσανατολισμού (</a:t>
            </a:r>
            <a:r>
              <a:rPr lang="el-GR" sz="17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ΕΟΠΕΕΠ)</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l-GR"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https://www.eoppep.gr/index.php/el/</a:t>
            </a:r>
            <a:r>
              <a:rPr lang="el-GR" sz="17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l-GR"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Ιστοσελίδα </a:t>
            </a:r>
            <a:r>
              <a:rPr lang="en-US" sz="17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eSchoolCounselor</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https://www.eschoolcounselor.com/</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Calibri" panose="020F0502020204030204" pitchFamily="34" charset="0"/>
                <a:ea typeface="Calibri" panose="020F0502020204030204" pitchFamily="34" charset="0"/>
                <a:cs typeface="Calibri" panose="020F0502020204030204" pitchFamily="34" charset="0"/>
              </a:rPr>
              <a:t>Κατάλογος Κατοχυρωμένων Επαγγελμάτων στην Κύπρο (Υπουργείο Εργασίας) </a:t>
            </a:r>
            <a:r>
              <a:rPr lang="el-GR" sz="17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https://www.mlsi.gov.cy/mlsi/dl/dl.nsf/All/7FA6A9333991B5F1C22580A4002B6F42?OpenDocument</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Arial" panose="020B0604020202020204" pitchFamily="34" charset="0"/>
                <a:ea typeface="Calibri" panose="020F0502020204030204" pitchFamily="34" charset="0"/>
                <a:cs typeface="Arial" panose="020B0604020202020204" pitchFamily="34" charset="0"/>
              </a:rPr>
              <a:t>Επαγγελματικοί Σύνδεσμοι και Οργανισμοί Κύπρου</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http</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www</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moec</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gov</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cy</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ysea</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cy</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_</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links</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_</a:t>
            </a:r>
            <a:r>
              <a:rPr lang="en-GB" sz="1700" b="1"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syndesmoi</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html</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pt-PT" sz="1700" b="1" dirty="0" err="1">
                <a:effectLst/>
                <a:latin typeface="Arial" panose="020B0604020202020204" pitchFamily="34" charset="0"/>
                <a:ea typeface="Calibri" panose="020F0502020204030204" pitchFamily="34" charset="0"/>
                <a:cs typeface="Arial" panose="020B0604020202020204" pitchFamily="34" charset="0"/>
              </a:rPr>
              <a:t>Euroguidance</a:t>
            </a:r>
            <a:r>
              <a:rPr lang="el-GR" sz="1700" b="1" dirty="0">
                <a:effectLst/>
                <a:latin typeface="Arial" panose="020B0604020202020204" pitchFamily="34" charset="0"/>
                <a:ea typeface="Calibri" panose="020F0502020204030204" pitchFamily="34" charset="0"/>
                <a:cs typeface="Arial" panose="020B0604020202020204" pitchFamily="34" charset="0"/>
              </a:rPr>
              <a:t>:</a:t>
            </a:r>
            <a:r>
              <a:rPr lang="pt-PT" sz="1700" b="1" dirty="0">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pt-PT"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https://www.euroguidance.eu/</a:t>
            </a:r>
            <a:r>
              <a:rPr lang="pt-PT" sz="1700" dirty="0">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29392759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BC8DC-2FF1-5322-FF96-9F8E0FBA5FF7}"/>
              </a:ext>
            </a:extLst>
          </p:cNvPr>
          <p:cNvSpPr>
            <a:spLocks noGrp="1"/>
          </p:cNvSpPr>
          <p:nvPr>
            <p:ph idx="1"/>
          </p:nvPr>
        </p:nvSpPr>
        <p:spPr>
          <a:xfrm>
            <a:off x="838200" y="712177"/>
            <a:ext cx="10515600" cy="5464786"/>
          </a:xfrm>
        </p:spPr>
        <p:txBody>
          <a:bodyPr>
            <a:normAutofit/>
          </a:bodyPr>
          <a:lstStyle/>
          <a:p>
            <a:pPr marL="342900" lvl="0" indent="-342900" algn="just">
              <a:lnSpc>
                <a:spcPct val="107000"/>
              </a:lnSpc>
              <a:buFont typeface="Wingdings" panose="05000000000000000000" pitchFamily="2" charset="2"/>
              <a:buChar char=""/>
            </a:pPr>
            <a:r>
              <a:rPr lang="el-GR" sz="1600" b="1" dirty="0">
                <a:effectLst/>
                <a:latin typeface="Arial" panose="020B0604020202020204" pitchFamily="34" charset="0"/>
                <a:ea typeface="Calibri" panose="020F0502020204030204" pitchFamily="34" charset="0"/>
                <a:cs typeface="Arial" panose="020B0604020202020204" pitchFamily="34" charset="0"/>
              </a:rPr>
              <a:t>Ευρωπαϊκό Πλαίσιο Επαγγελματικών Προσόντων (ΕΠΕΠ)</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b="1" dirty="0">
                <a:effectLst/>
                <a:latin typeface="Arial" panose="020B0604020202020204" pitchFamily="34" charset="0"/>
                <a:ea typeface="Calibri" panose="020F0502020204030204" pitchFamily="34" charset="0"/>
                <a:cs typeface="Arial" panose="020B0604020202020204" pitchFamily="34" charset="0"/>
              </a:rPr>
              <a:t>European Qualifications Framework (EQF):</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https://europa.eu/europass/el/european-qualifications-framework-eqf</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l-GR"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Ευρωπαϊκό Δίκτυο Υπηρεσιών Απασχόλησης</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GB"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European Employment Services</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EURES):</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https://eures.europa.eu/index_el</a:t>
            </a:r>
            <a:endPar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ü"/>
            </a:pPr>
            <a:r>
              <a:rPr lang="el-GR" sz="1600" b="1" dirty="0" err="1">
                <a:solidFill>
                  <a:srgbClr val="404040"/>
                </a:solidFill>
                <a:effectLst/>
                <a:latin typeface="Arial" panose="020B0604020202020204" pitchFamily="34" charset="0"/>
                <a:ea typeface="Calibri" panose="020F0502020204030204" pitchFamily="34" charset="0"/>
                <a:cs typeface="Arial" panose="020B0604020202020204" pitchFamily="34" charset="0"/>
              </a:rPr>
              <a:t>Ευριδίκη</a:t>
            </a:r>
            <a:r>
              <a:rPr lang="el-GR"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Eurydice</a:t>
            </a:r>
            <a:r>
              <a:rPr lang="el-GR"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el-GR"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https://eurydice.eacea.ec.europa.eu/national-education-systems?etrans=el</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1200"/>
              </a:spcBef>
              <a:spcAft>
                <a:spcPts val="805"/>
              </a:spcAft>
              <a:buFont typeface="Wingdings" panose="05000000000000000000" pitchFamily="2" charset="2"/>
              <a:buChar char=""/>
            </a:pPr>
            <a:r>
              <a:rPr lang="el-GR"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Ευρωπαϊκό σύστημα μεταφοράς και συσσώρευσης ακαδημαϊκών μονάδων (</a:t>
            </a:r>
            <a:r>
              <a:rPr lang="en-GB"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ECTS</a:t>
            </a:r>
            <a:r>
              <a:rPr lang="el-GR"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CY" sz="1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European Credit Transfer and Accumulation System (ECTS):</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https://education.ec.europa.eu/el/education-levels/higher-education/inclusive-and-connected-higher-education/european-credit-transfer-and-accumulation-system</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329952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8AF22-4FE5-C9B6-FBFF-CC47B28EB002}"/>
              </a:ext>
            </a:extLst>
          </p:cNvPr>
          <p:cNvSpPr>
            <a:spLocks noGrp="1"/>
          </p:cNvSpPr>
          <p:nvPr>
            <p:ph idx="1"/>
          </p:nvPr>
        </p:nvSpPr>
        <p:spPr>
          <a:xfrm>
            <a:off x="838200" y="905608"/>
            <a:ext cx="10515600" cy="5271355"/>
          </a:xfrm>
        </p:spPr>
        <p:txBody>
          <a:bodyPr/>
          <a:lstStyle/>
          <a:p>
            <a:pPr marL="342900" lvl="0" indent="-342900" algn="just" rtl="0">
              <a:lnSpc>
                <a:spcPct val="107000"/>
              </a:lnSpc>
              <a:buFont typeface="Wingdings" panose="05000000000000000000" pitchFamily="2" charset="2"/>
              <a:buChar char=""/>
            </a:pPr>
            <a:r>
              <a:rPr lang="en-US" sz="1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Eurodesk</a:t>
            </a:r>
            <a:r>
              <a:rPr lang="el-G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https://eurodesk.onek.org.cy/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European Skills, Competences, Qualifications and Occupations </a:t>
            </a:r>
            <a:r>
              <a:rPr lang="en-US"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(ESCO):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https://esco.ec.europa.eu/el</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EPSO (European Personnel Selection </a:t>
            </a:r>
            <a:r>
              <a:rPr lang="el-G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Ο</a:t>
            </a:r>
            <a:r>
              <a:rPr lang="en-US" sz="1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ffice</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https://epso.europa.eu/el/about-epso</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4097716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9"/>
            <a:ext cx="10515600" cy="1325563"/>
          </a:xfrm>
        </p:spPr>
        <p:txBody>
          <a:bodyPr>
            <a:normAutofit fontScale="90000"/>
          </a:bodyPr>
          <a:lstStyle/>
          <a:p>
            <a:r>
              <a:rPr lang="el-GR" sz="4000" dirty="0">
                <a:latin typeface="Arial" panose="020B0604020202020204" pitchFamily="34" charset="0"/>
                <a:cs typeface="Arial" panose="020B0604020202020204" pitchFamily="34" charset="0"/>
              </a:rPr>
              <a:t>Φορείς / «Εργαλεία» που συνδέονται με την Αγορά Εργασίας – Κοινωνία των επαγγελμάτων</a:t>
            </a:r>
            <a:endParaRPr lang="en-US" sz="4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2"/>
          <a:srcRect l="-1434" r="979" b="46300"/>
          <a:stretch>
            <a:fillRect/>
          </a:stretch>
        </p:blipFill>
        <p:spPr>
          <a:xfrm>
            <a:off x="413326" y="1332629"/>
            <a:ext cx="5682673" cy="3812781"/>
          </a:xfrm>
        </p:spPr>
      </p:pic>
      <p:pic>
        <p:nvPicPr>
          <p:cNvPr id="7" name="Picture 6"/>
          <p:cNvPicPr>
            <a:picLocks noChangeAspect="1"/>
          </p:cNvPicPr>
          <p:nvPr/>
        </p:nvPicPr>
        <p:blipFill rotWithShape="1">
          <a:blip r:embed="rId2"/>
          <a:srcRect t="53644" r="978"/>
          <a:stretch>
            <a:fillRect/>
          </a:stretch>
        </p:blipFill>
        <p:spPr>
          <a:xfrm>
            <a:off x="6115894" y="2931125"/>
            <a:ext cx="6076106" cy="3570206"/>
          </a:xfrm>
          <a:prstGeom prst="rect">
            <a:avLst/>
          </a:prstGeom>
        </p:spPr>
      </p:pic>
      <p:sp>
        <p:nvSpPr>
          <p:cNvPr id="3" name="Footer Placeholder 2">
            <a:extLst>
              <a:ext uri="{FF2B5EF4-FFF2-40B4-BE49-F238E27FC236}">
                <a16:creationId xmlns:a16="http://schemas.microsoft.com/office/drawing/2014/main" id="{DC17BA4B-CB2A-5457-2F46-6FBB2976EDC7}"/>
              </a:ext>
            </a:extLst>
          </p:cNvPr>
          <p:cNvSpPr>
            <a:spLocks noGrp="1"/>
          </p:cNvSpPr>
          <p:nvPr>
            <p:ph type="ftr" sz="quarter" idx="11"/>
          </p:nvPr>
        </p:nvSpPr>
        <p:spPr/>
        <p:txBody>
          <a:bodyP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Β΄</a:t>
            </a:r>
            <a:br>
              <a:rPr lang="el-GR" dirty="0"/>
            </a:br>
            <a:r>
              <a:rPr lang="el-GR" dirty="0"/>
              <a:t/>
            </a:r>
            <a:br>
              <a:rPr lang="el-GR" dirty="0"/>
            </a:br>
            <a:r>
              <a:rPr lang="el-GR" dirty="0"/>
              <a:t>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normAutofit lnSpcReduction="10000"/>
          </a:bodyPr>
          <a:lstStyle/>
          <a:p>
            <a:endParaRPr lang="el-GR" dirty="0"/>
          </a:p>
          <a:p>
            <a:r>
              <a:rPr lang="el-GR" dirty="0">
                <a:solidFill>
                  <a:schemeClr val="accent6"/>
                </a:solidFill>
              </a:rPr>
              <a:t>ΕΝΟΤΗΤΑ 5</a:t>
            </a:r>
            <a:r>
              <a:rPr lang="el-GR" baseline="30000" dirty="0">
                <a:solidFill>
                  <a:schemeClr val="accent6"/>
                </a:solidFill>
              </a:rPr>
              <a:t>Η</a:t>
            </a:r>
            <a:r>
              <a:rPr lang="el-GR" dirty="0">
                <a:solidFill>
                  <a:schemeClr val="accent6"/>
                </a:solidFill>
              </a:rPr>
              <a:t> </a:t>
            </a:r>
          </a:p>
          <a:p>
            <a:r>
              <a:rPr lang="el-GR" sz="2400" dirty="0">
                <a:solidFill>
                  <a:schemeClr val="accent6"/>
                </a:solidFill>
                <a:effectLst/>
                <a:ea typeface="Calibri" panose="020F0502020204030204" pitchFamily="34" charset="0"/>
              </a:rPr>
              <a:t>ΔΡΑΣΕΙΣ  ΤΗΣ ΥΣΕΑ ΚΑΙ ΑΛΛΩΝ ΦΟΡΕΩΝ ΓΙΑ ΕΞΟΙΚΕΙΩΣΗ ΤΩΝ ΜΑΘΗΤΩΝ ΜΕ ΤΗΝ ΑΓΟΡΑ ΕΡΓΑΣΙΑΣ/ ΚΟΙΝΩΝΙΑ  ΤΩΝ ΕΠΑΓΓΕΛΜΑΤΩΝ</a:t>
            </a:r>
            <a:endParaRPr lang="en-CY" dirty="0">
              <a:solidFill>
                <a:schemeClr val="accent6"/>
              </a:solidFill>
            </a:endParaRPr>
          </a:p>
        </p:txBody>
      </p:sp>
    </p:spTree>
    <p:extLst>
      <p:ext uri="{BB962C8B-B14F-4D97-AF65-F5344CB8AC3E}">
        <p14:creationId xmlns:p14="http://schemas.microsoft.com/office/powerpoint/2010/main" val="3376267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5167-8BD1-738C-FD0F-A10423A12412}"/>
              </a:ext>
            </a:extLst>
          </p:cNvPr>
          <p:cNvSpPr>
            <a:spLocks noGrp="1"/>
          </p:cNvSpPr>
          <p:nvPr>
            <p:ph type="title"/>
          </p:nvPr>
        </p:nvSpPr>
        <p:spPr/>
        <p:txBody>
          <a:bodyPr/>
          <a:lstStyle/>
          <a:p>
            <a:r>
              <a:rPr lang="el-GR" sz="1800" dirty="0">
                <a:effectLst/>
                <a:latin typeface="Arial" panose="020B0604020202020204" pitchFamily="34" charset="0"/>
                <a:ea typeface="Calibri" panose="020F0502020204030204" pitchFamily="34" charset="0"/>
              </a:rPr>
              <a:t>ΔΡΑΣΕΙΣ  ΤΗΣ ΥΣΕΑ ΚΑΙ ΑΛΛΩΝ ΦΟΡΕΩΝ ΓΙΑ ΕΞΟΙΚΕΙΩΣΗ ΤΩΝ ΜΑΘΗΤΩΝ ΜΕ ΤΗΝ ΑΓΟΡΑ ΕΡΓΑΣΙΑΣ/ ΚΟΙΝΩΝΙΑ  ΤΩΝ ΕΠΑΓΓΕΛΜΑΤΩΝ</a:t>
            </a:r>
            <a:endParaRPr lang="en-CY" dirty="0"/>
          </a:p>
        </p:txBody>
      </p:sp>
      <p:sp>
        <p:nvSpPr>
          <p:cNvPr id="3" name="Content Placeholder 2">
            <a:extLst>
              <a:ext uri="{FF2B5EF4-FFF2-40B4-BE49-F238E27FC236}">
                <a16:creationId xmlns:a16="http://schemas.microsoft.com/office/drawing/2014/main" id="{7DEB1A5D-0A40-28AC-1A9D-63D837E199FB}"/>
              </a:ext>
            </a:extLst>
          </p:cNvPr>
          <p:cNvSpPr>
            <a:spLocks noGrp="1"/>
          </p:cNvSpPr>
          <p:nvPr>
            <p:ph idx="1"/>
          </p:nvPr>
        </p:nvSpPr>
        <p:spPr/>
        <p:txBody>
          <a:bodyPr/>
          <a:lstStyle/>
          <a:p>
            <a:pPr marL="228600">
              <a:lnSpc>
                <a:spcPct val="107000"/>
              </a:lnSpc>
              <a:spcAft>
                <a:spcPts val="800"/>
              </a:spcAft>
            </a:pPr>
            <a:r>
              <a:rPr lang="el-GR" sz="1800" dirty="0">
                <a:effectLst/>
                <a:latin typeface="Arial" panose="020B0604020202020204" pitchFamily="34" charset="0"/>
                <a:ea typeface="Calibri" panose="020F0502020204030204" pitchFamily="34" charset="0"/>
                <a:cs typeface="Arial" panose="020B0604020202020204" pitchFamily="34" charset="0"/>
              </a:rPr>
              <a:t>ΣΤΑΔΙΟΔΡΟΜΙΑ</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l-GR" sz="1800" dirty="0">
                <a:effectLst/>
                <a:latin typeface="Arial" panose="020B0604020202020204" pitchFamily="34" charset="0"/>
                <a:ea typeface="Calibri" panose="020F0502020204030204" pitchFamily="34" charset="0"/>
                <a:cs typeface="Arial" panose="020B0604020202020204" pitchFamily="34" charset="0"/>
              </a:rPr>
              <a:t>ΔΙΗΜΕΡΟ/ΤΡΙΗΜΕΡΟ ΕΡΓΑΣΙΑΣ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l-GR" sz="1800" dirty="0">
                <a:effectLst/>
                <a:latin typeface="Arial" panose="020B0604020202020204" pitchFamily="34" charset="0"/>
                <a:ea typeface="Calibri" panose="020F0502020204030204" pitchFamily="34" charset="0"/>
                <a:cs typeface="Arial" panose="020B0604020202020204" pitchFamily="34" charset="0"/>
              </a:rPr>
              <a:t>ΕΚΠΑΙΔΕΥΤΙΚΕΣ ΕΚΘΕΣΕΙΣ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pic>
        <p:nvPicPr>
          <p:cNvPr id="17" name="Picture 16">
            <a:extLst>
              <a:ext uri="{FF2B5EF4-FFF2-40B4-BE49-F238E27FC236}">
                <a16:creationId xmlns:a16="http://schemas.microsoft.com/office/drawing/2014/main" id="{43CC9089-CBC3-73DE-C06B-021B6209C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446" y="1690688"/>
            <a:ext cx="3550154" cy="4978410"/>
          </a:xfrm>
          <a:prstGeom prst="rect">
            <a:avLst/>
          </a:prstGeom>
        </p:spPr>
      </p:pic>
    </p:spTree>
    <p:extLst>
      <p:ext uri="{BB962C8B-B14F-4D97-AF65-F5344CB8AC3E}">
        <p14:creationId xmlns:p14="http://schemas.microsoft.com/office/powerpoint/2010/main" val="8165638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26DBD77-2801-E2BE-5DB8-B6516DA1FB53}"/>
              </a:ext>
            </a:extLst>
          </p:cNvPr>
          <p:cNvGraphicFramePr>
            <a:graphicFrameLocks noGrp="1"/>
          </p:cNvGraphicFramePr>
          <p:nvPr>
            <p:ph idx="1"/>
          </p:nvPr>
        </p:nvGraphicFramePr>
        <p:xfrm>
          <a:off x="838200" y="676656"/>
          <a:ext cx="10515600" cy="550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53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033" y="357446"/>
            <a:ext cx="9756600" cy="6500553"/>
          </a:xfrm>
          <a:prstGeom prst="rect">
            <a:avLst/>
          </a:prstGeom>
        </p:spPr>
      </p:pic>
      <p:sp>
        <p:nvSpPr>
          <p:cNvPr id="3" name="Rectangle 2"/>
          <p:cNvSpPr/>
          <p:nvPr/>
        </p:nvSpPr>
        <p:spPr>
          <a:xfrm rot="16200000">
            <a:off x="-469669" y="2420035"/>
            <a:ext cx="3042459" cy="646331"/>
          </a:xfrm>
          <a:prstGeom prst="rect">
            <a:avLst/>
          </a:prstGeom>
        </p:spPr>
        <p:txBody>
          <a:bodyPr wrap="square">
            <a:spAutoFit/>
          </a:bodyPr>
          <a:lstStyle/>
          <a:p>
            <a:r>
              <a:rPr lang="el-GR" sz="3600" b="1" dirty="0">
                <a:solidFill>
                  <a:srgbClr val="FFC000"/>
                </a:solidFill>
              </a:rPr>
              <a:t>Ενδιαφέροντα</a:t>
            </a:r>
            <a:endParaRPr lang="en-GB" sz="3600"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4197410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Γ΄ </a:t>
            </a:r>
            <a:br>
              <a:rPr lang="el-GR" dirty="0"/>
            </a:br>
            <a:r>
              <a:rPr lang="el-GR" dirty="0"/>
              <a:t>ΛΗΨΗ ΑΠΟΦΑΣΗΣ</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1385318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a:solidFill>
                  <a:srgbClr val="FFC000"/>
                </a:solidFill>
              </a:rPr>
              <a:t>ΛΗΨΗ   ΑΠΟΦΑΣΗΣ</a:t>
            </a:r>
            <a:r>
              <a:rPr lang="en-US" dirty="0"/>
              <a:t/>
            </a:r>
            <a:br>
              <a:rPr lang="en-US" dirty="0"/>
            </a:br>
            <a:r>
              <a:rPr lang="el-GR" dirty="0"/>
              <a:t>Μεταβάσεις - Αλλαγή Ρόλων- Λήψη αποφάσεων</a:t>
            </a:r>
            <a:endParaRPr lang="en-US" dirty="0"/>
          </a:p>
        </p:txBody>
      </p:sp>
      <p:sp>
        <p:nvSpPr>
          <p:cNvPr id="3" name="Content Placeholder 2"/>
          <p:cNvSpPr>
            <a:spLocks noGrp="1"/>
          </p:cNvSpPr>
          <p:nvPr>
            <p:ph idx="1"/>
          </p:nvPr>
        </p:nvSpPr>
        <p:spPr/>
        <p:txBody>
          <a:bodyPr>
            <a:normAutofit lnSpcReduction="10000"/>
          </a:bodyPr>
          <a:lstStyle/>
          <a:p>
            <a:endParaRPr lang="el-GR" dirty="0"/>
          </a:p>
          <a:p>
            <a:endParaRPr lang="el-GR" dirty="0"/>
          </a:p>
          <a:p>
            <a:endParaRPr lang="el-GR" dirty="0"/>
          </a:p>
          <a:p>
            <a:r>
              <a:rPr lang="el-GR" dirty="0"/>
              <a:t>Η εξέλιξη της ζωής μας είναι μια σειρά από μεταβάσεις στη ροή του χρόνου</a:t>
            </a:r>
          </a:p>
          <a:p>
            <a:endParaRPr lang="el-GR" b="1" dirty="0"/>
          </a:p>
          <a:p>
            <a:endParaRPr lang="el-GR" b="1" dirty="0"/>
          </a:p>
          <a:p>
            <a:r>
              <a:rPr lang="el-GR" b="1" dirty="0"/>
              <a:t>Αυτές οι πολύ σημαντικές/ κεφαλαιώδους σημασίας ΜΕΤΑΒΑΣΕΙΣ απαιτούν μια διαδικασία Λήψης Απόφασης για μικρά ή μεγάλα θέματα που συνδέονται με τη μετάβαση.</a:t>
            </a:r>
            <a:endParaRPr lang="en-US" b="1"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68004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BE05-DF6B-C0FB-166B-26ADE1EC7176}"/>
              </a:ext>
            </a:extLst>
          </p:cNvPr>
          <p:cNvSpPr>
            <a:spLocks noGrp="1"/>
          </p:cNvSpPr>
          <p:nvPr>
            <p:ph type="title"/>
          </p:nvPr>
        </p:nvSpPr>
        <p:spPr/>
        <p:txBody>
          <a:bodyPr/>
          <a:lstStyle/>
          <a:p>
            <a:r>
              <a:rPr lang="el-GR" dirty="0"/>
              <a:t>ΥΠΟΔΕΙΞΗ:</a:t>
            </a:r>
            <a:endParaRPr lang="en-CY" dirty="0"/>
          </a:p>
        </p:txBody>
      </p:sp>
      <p:sp>
        <p:nvSpPr>
          <p:cNvPr id="3" name="Content Placeholder 2">
            <a:extLst>
              <a:ext uri="{FF2B5EF4-FFF2-40B4-BE49-F238E27FC236}">
                <a16:creationId xmlns:a16="http://schemas.microsoft.com/office/drawing/2014/main" id="{2D293E34-9790-D822-3BC8-457B3270A141}"/>
              </a:ext>
            </a:extLst>
          </p:cNvPr>
          <p:cNvSpPr>
            <a:spLocks noGrp="1"/>
          </p:cNvSpPr>
          <p:nvPr>
            <p:ph idx="1"/>
          </p:nvPr>
        </p:nvSpPr>
        <p:spPr/>
        <p:txBody>
          <a:bodyPr>
            <a:normAutofit/>
          </a:bodyPr>
          <a:lstStyle/>
          <a:p>
            <a:pPr marL="0" indent="0" algn="ctr">
              <a:buNone/>
            </a:pPr>
            <a:endParaRPr lang="el-GR" b="1" dirty="0"/>
          </a:p>
          <a:p>
            <a:pPr marL="0" indent="0" algn="ctr">
              <a:lnSpc>
                <a:spcPct val="150000"/>
              </a:lnSpc>
              <a:buNone/>
            </a:pPr>
            <a:r>
              <a:rPr lang="el-GR" b="1" dirty="0"/>
              <a:t>Όλα τα βιβλία  της ΥΣΕΑ  που σχετίζονται με τα ποικίλα θέματα της Επαγγελματικής Αγωγής/Συμβουλευτικής και τα οποία δίνονται από τη Γ΄ Γυμνασίου έως και τη Γ΄Λυκείου/ΤΕΣΕΚ, </a:t>
            </a:r>
          </a:p>
          <a:p>
            <a:pPr marL="0" indent="0" algn="ctr">
              <a:lnSpc>
                <a:spcPct val="150000"/>
              </a:lnSpc>
              <a:buNone/>
            </a:pPr>
            <a:r>
              <a:rPr lang="el-GR" b="1" dirty="0"/>
              <a:t>ΝΑ ΦΥΛΑΓΟΝΤΑΙ ΟΠΩΣΔΗΠΟΤΕ ΜΕΧΡΙ ΤΟ ΤΕΛΟΣ ΤΗΣ  ΔΕΥΤΕΡΟΒΑΘΜΙΑΣ ΕΚΠΑΙΔΕΥΣΗΣ ΤΟΥ/ΤΗΣ ΜΑΘΗΤΗ/ΤΡΙΑΣ</a:t>
            </a:r>
            <a:endParaRPr lang="en-CY" b="1" dirty="0"/>
          </a:p>
        </p:txBody>
      </p:sp>
      <p:sp>
        <p:nvSpPr>
          <p:cNvPr id="4" name="Footer Placeholder 3">
            <a:extLst>
              <a:ext uri="{FF2B5EF4-FFF2-40B4-BE49-F238E27FC236}">
                <a16:creationId xmlns:a16="http://schemas.microsoft.com/office/drawing/2014/main" id="{D7C173C0-146E-8214-84A5-5285A1419528}"/>
              </a:ext>
            </a:extLst>
          </p:cNvPr>
          <p:cNvSpPr>
            <a:spLocks noGrp="1"/>
          </p:cNvSpPr>
          <p:nvPr>
            <p:ph type="ftr" sz="quarter" idx="11"/>
          </p:nvPr>
        </p:nvSpPr>
        <p:spPr/>
        <p:txBody>
          <a:bodyPr/>
          <a:lstStyle/>
          <a:p>
            <a:r>
              <a:rPr lang="el-GR"/>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156711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l-GR" dirty="0"/>
              <a:t>Το περιεχόμενο της συγκεκριμένης παρουσίασης είναι μέρος του περιεχομένου των βιβλίων της ΥΣΕΑ:</a:t>
            </a:r>
          </a:p>
          <a:p>
            <a:pPr marL="514350" indent="-514350">
              <a:buAutoNum type="arabicPeriod"/>
            </a:pPr>
            <a:r>
              <a:rPr lang="el-GR" dirty="0"/>
              <a:t>«</a:t>
            </a:r>
            <a:r>
              <a:rPr lang="el-GR" i="1" dirty="0"/>
              <a:t>Συμβουλευτική- Επαγγελματική Αγωγή: Προσωπική ανάπτυξη και Δεξιότητες Σταδιοδρομίας 2024- 2025</a:t>
            </a:r>
            <a:r>
              <a:rPr lang="el-GR" dirty="0"/>
              <a:t>»</a:t>
            </a:r>
            <a:endParaRPr lang="en-US" dirty="0"/>
          </a:p>
          <a:p>
            <a:pPr marL="514350" indent="-514350">
              <a:buAutoNum type="arabicPeriod"/>
            </a:pPr>
            <a:r>
              <a:rPr lang="el-GR" dirty="0"/>
              <a:t>«</a:t>
            </a:r>
            <a:r>
              <a:rPr lang="el-GR" i="1" dirty="0"/>
              <a:t>Προσανατολισμοί μετά το Γυμνάσιο 2024-2025</a:t>
            </a:r>
            <a:r>
              <a:rPr lang="el-GR" dirty="0"/>
              <a:t>»</a:t>
            </a:r>
            <a:endParaRPr lang="en-US" dirty="0"/>
          </a:p>
          <a:p>
            <a:pPr marL="514350" indent="-514350">
              <a:buAutoNum type="arabicPeriod"/>
            </a:pPr>
            <a:r>
              <a:rPr lang="el-GR" dirty="0"/>
              <a:t>«</a:t>
            </a:r>
            <a:r>
              <a:rPr lang="el-GR" i="1" dirty="0"/>
              <a:t>Επιστημονικά Πεδία και Πλαίσια Πρόσβασης στη Δημόσια Τριτοβάθμια Εκπαίδευση Κύπρου και Ελλάδας 2025</a:t>
            </a:r>
            <a:r>
              <a:rPr lang="el-GR" dirty="0"/>
              <a:t>»</a:t>
            </a:r>
          </a:p>
          <a:p>
            <a:endParaRPr lang="el-GR"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27978406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solidFill>
                <a:srgbClr val="FFC000"/>
              </a:solidFill>
            </a:endParaRPr>
          </a:p>
        </p:txBody>
      </p:sp>
      <p:sp>
        <p:nvSpPr>
          <p:cNvPr id="3" name="Content Placeholder 2"/>
          <p:cNvSpPr>
            <a:spLocks noGrp="1"/>
          </p:cNvSpPr>
          <p:nvPr>
            <p:ph idx="1"/>
          </p:nvPr>
        </p:nvSpPr>
        <p:spPr/>
        <p:txBody>
          <a:bodyPr>
            <a:normAutofit/>
          </a:bodyPr>
          <a:lstStyle/>
          <a:p>
            <a:r>
              <a:rPr lang="el-GR" dirty="0"/>
              <a:t>Σταχυολόγηση και επεξεργασία υλικού:</a:t>
            </a:r>
          </a:p>
          <a:p>
            <a:pPr marL="0" indent="0">
              <a:buNone/>
            </a:pPr>
            <a:r>
              <a:rPr lang="el-GR" dirty="0"/>
              <a:t>Διαμάντω Ζίζιρου, Καθηγήτρια Σ.Ε.Α., ΥΣΕΑ</a:t>
            </a:r>
          </a:p>
          <a:p>
            <a:pPr marL="0" indent="0">
              <a:buNone/>
            </a:pPr>
            <a:r>
              <a:rPr lang="el-GR" dirty="0"/>
              <a:t>Κική Μαυρομάτη, Καθηγήτρια Σ.Ε.Α.,ΥΣΕΑ</a:t>
            </a:r>
          </a:p>
          <a:p>
            <a:pPr marL="0" indent="0">
              <a:buNone/>
            </a:pPr>
            <a:r>
              <a:rPr lang="el-GR" dirty="0"/>
              <a:t>Αντιγόνη Καραγιάννη, Καθηγήτρια Σ.Ε.Α.,ΥΣΕΑ</a:t>
            </a:r>
          </a:p>
          <a:p>
            <a:pPr marL="0" indent="0">
              <a:buNone/>
            </a:pPr>
            <a:r>
              <a:rPr lang="el-GR" dirty="0"/>
              <a:t>Βασιλική Λοϊζου, Καθηγήτρια Σ.Ε.Α., ΥΣΕΑ</a:t>
            </a:r>
          </a:p>
          <a:p>
            <a:pPr marL="0" indent="0">
              <a:buNone/>
            </a:pPr>
            <a:endParaRPr lang="el-GR" dirty="0"/>
          </a:p>
          <a:p>
            <a:r>
              <a:rPr lang="el-GR" dirty="0"/>
              <a:t>Επιμέλεια: Ελένη Παπαστεφάνου, Επιθεωρήτρια Σ.Ε.Α.</a:t>
            </a:r>
          </a:p>
          <a:p>
            <a:r>
              <a:rPr lang="el-GR" dirty="0"/>
              <a:t>Γενική Επιμέλεια: Δρ. Ειρήνη Ροδοσθένους, ΠΛΕ- Προϊσταμένη ΥΣΕΑ</a:t>
            </a:r>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2024</a:t>
            </a:r>
            <a:endParaRPr lang="en-US" dirty="0"/>
          </a:p>
        </p:txBody>
      </p:sp>
    </p:spTree>
    <p:extLst>
      <p:ext uri="{BB962C8B-B14F-4D97-AF65-F5344CB8AC3E}">
        <p14:creationId xmlns:p14="http://schemas.microsoft.com/office/powerpoint/2010/main" val="4204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5140</TotalTime>
  <Words>4899</Words>
  <Application>Microsoft Office PowerPoint</Application>
  <PresentationFormat>Widescreen</PresentationFormat>
  <Paragraphs>747</Paragraphs>
  <Slides>94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94</vt:i4>
      </vt:variant>
    </vt:vector>
  </HeadingPairs>
  <TitlesOfParts>
    <vt:vector size="104" baseType="lpstr">
      <vt:lpstr>Arial</vt:lpstr>
      <vt:lpstr>Arial Unicode MS</vt:lpstr>
      <vt:lpstr>Calibri</vt:lpstr>
      <vt:lpstr>Calibri Light</vt:lpstr>
      <vt:lpstr>Symbol</vt:lpstr>
      <vt:lpstr>Times New Roman</vt:lpstr>
      <vt:lpstr>Tw Cen MT</vt:lpstr>
      <vt:lpstr>Wingdings</vt:lpstr>
      <vt:lpstr>Wingdings 3</vt:lpstr>
      <vt:lpstr>Office Theme</vt:lpstr>
      <vt:lpstr>     ΔΙΕΡΓΑΣΙΑ  ΤΗΣ  ΕΠΑΓΓΕΛΜΑΤΙΚΗΣ   ΑΓΩΓΗΣ/ ΣΥΜΒΟΥΛΕΥΤΙΚΗΣ  A ΄ ΛΥΚΕΙΟΥ </vt:lpstr>
      <vt:lpstr>  Δομολειτουργικά στοιχεία  Επαγγελματικής Αγωγής :  Αυτογνωσία - Πληροφόρηση - Λήψη Απόφασης </vt:lpstr>
      <vt:lpstr>ΚΕΦΑΛΑΙΟ Α΄   ΑΥΤΟΓΝΩΣΙΑ - ΕΝΑ ΤΑΞΙΔΙ ΖΩΗΣ</vt:lpstr>
      <vt:lpstr>PowerPoint Presentation</vt:lpstr>
      <vt:lpstr>PowerPoint Presentation</vt:lpstr>
      <vt:lpstr>Τεχνικές/ Σκληρές Δεξιότητες (Hard Skills)</vt:lpstr>
      <vt:lpstr>Οριζόντιες/«Μαλακές» Δεξιότητες (Soft Skills)</vt:lpstr>
      <vt:lpstr>Οι ακόλουθες δέκα (10) θεωρούνται σήμερα ως οι κυριότερες: </vt:lpstr>
      <vt:lpstr>PowerPoint Presentation</vt:lpstr>
      <vt:lpstr>Αξίες</vt:lpstr>
      <vt:lpstr>PowerPoint Presentation</vt:lpstr>
      <vt:lpstr>Προβληματισμοί προς συζήτηση</vt:lpstr>
      <vt:lpstr>Προβληματισμοί προς συζήτηση</vt:lpstr>
      <vt:lpstr>PowerPoint Presentation</vt:lpstr>
      <vt:lpstr>Το Εξάγωνο του J. Holland</vt:lpstr>
      <vt:lpstr>ΚΕΦΑΛΑΙΟ Β΄ ΠΛΗΡΟΦΟΡΗΣΗ</vt:lpstr>
      <vt:lpstr>ΚΕΦΑΛΑΙΟ Β’ ΠΛΗΡΟΦΟΡΗΣΗ</vt:lpstr>
      <vt:lpstr>ΚΕΦΑΛΑΙΟ Β΄   ΠΛΗΡΟΦΟΡΗΣΗ</vt:lpstr>
      <vt:lpstr>PowerPoint Presentation</vt:lpstr>
      <vt:lpstr>PowerPoint Presentation</vt:lpstr>
      <vt:lpstr>Δεξιότητες</vt:lpstr>
      <vt:lpstr>Χάσμα Δεξιοτήτων  - Skills Mismatch</vt:lpstr>
      <vt:lpstr>ΕΠΑΓΓΕΛΜΑΤΑ ΤΟΥ ΜΕΛΛΟΝΤΟΣ</vt:lpstr>
      <vt:lpstr>ΕΠΑΓΓΕΛΜΑΤΑ ΤΟΥ ΜΕΛΛΟΝΤΟΣ</vt:lpstr>
      <vt:lpstr>PowerPoint Presentation</vt:lpstr>
      <vt:lpstr>ΚΕΦΑΛΑΙΟ Β΄   ΠΛΗΡΟΦΟΡΗΣΗ</vt:lpstr>
      <vt:lpstr>PowerPoint Presentation</vt:lpstr>
      <vt:lpstr>PowerPoint Presentation</vt:lpstr>
      <vt:lpstr>PowerPoint Presentation</vt:lpstr>
      <vt:lpstr>ΚΕΦΑΛΑΙΟ Β΄   ΠΛΗΡΟΦΟΡΗΣΗ</vt:lpstr>
      <vt:lpstr>ΒΑΘΜΙΔΕΣ ΕΚΠΑΙΔΕΥΣΗΣ ΚΑΙ ΕΙΔΟΣ/ΤΡΟΠΟΣ ΠΡΟΣΒΑΣΗΣ</vt:lpstr>
      <vt:lpstr>ΒΑΘΜΙΔΕΣ ΕΚΠΑΙΔΕΥΣΗΣ ΚΑΙ ΕΙΔΟΣ/ΤΡΟΠΟΣ ΠΡΟΣΒΑΣΗΣ</vt:lpstr>
      <vt:lpstr>ΔΗΜΟΣΙΑ  ΤΡΙΤΟΒΑΘΜΙΑ   ΕΚΠΑΙΔΕΥΣΗ  ΚΥΠΡΟΥ  ΚΑΙ  ΕΛΛΑΔΑΣ   ΔΙΑΔΙΚΑΣΙΑ   ΠΡΟΣΒΑΣΗΣ  (2025)</vt:lpstr>
      <vt:lpstr> ΔΗΜΟΣΙΑ ΤΡΙΤΟΒΑΘΜΙΑ ΕΚΠΑΙΔΕΥΣΗ ΚΥΠΡΟΥ ΚΑΙ ΕΛΛΑΔΑΣ</vt:lpstr>
      <vt:lpstr> ΕΠΙΣΤΗΜΟΝΙΚΑ ΠΕΔΙΑ:  Ομαδοποίηση Τμημάτων που ανήκουν σε διάφορες Σχολές στα Δημόσια ΑΑΕΙ Κύπρου και Ελλάδας.  Επιλογή από ένα μόνο Επιστημονικό Πεδίο κατά την υποβολή της Δήλωσης Προτίμησης των Σχολών/Τμημάτων των ΑΑΕΙ Ελλάδας. </vt:lpstr>
      <vt:lpstr>1Ο  ΕΠΙΣΤΗΜΟΝΙΚΟ   ΠΕΔΙΟ    ΑΝΘΡΩΠΙΣΤΙΚΩΝ , ΝΟΜΙΚΩΝ    ΚΑΙ    ΚΟΙΝΩΝΙΚΩΝ    ΕΠΙΣΤΗΜΩΝ</vt:lpstr>
      <vt:lpstr>2ο ΕΠΙΣΤΗΜΟΝΙΚΟ ΠΕΔΙΟ  ΘΕΤΙΚΩΝ ΚΑΙ ΤΕΧΝΟΛΟΓΙΚΩΝ ΕΠΙΣΤΗΜΩΝ</vt:lpstr>
      <vt:lpstr>3ο  Επιστημονικο πεδιο   επιστημων υγειασ και ζωησ </vt:lpstr>
      <vt:lpstr>4ο επιστημονικο πεδιο  επιστημων οικονομιασ και πληροφορικησ </vt:lpstr>
      <vt:lpstr>PowerPoint Presentation</vt:lpstr>
      <vt:lpstr>PowerPoint Presentation</vt:lpstr>
      <vt:lpstr>παραδειγμα: (πλαισιο προσβασησ 10)</vt:lpstr>
      <vt:lpstr> ΔΙΑΔΙΚΑΣΙΑ ΠΡΟΣΒΑΣΗΣ -  ΠΑΓΚΥΠΡΙΕΣ ΕΞΕΤΑΣΕΙΣ 2025  </vt:lpstr>
      <vt:lpstr>ΔΙΑΔΙΚΑΣΙΑ ΠΡΟΣΒΑΣΗΣ  ΠΑΓΚΥΠΡΙΕΣ ΕΞΕΤΑΣΕΙΣ 2025  </vt:lpstr>
      <vt:lpstr>ΕΛΛΗΝΕΣ ΤΟΥ ΕΞΩΤΕΡΙΚΟΥ -ΟΜΟΓΕΝΕΙΣ</vt:lpstr>
      <vt:lpstr> ΔΙΑΔΙΚΑΣΙΑ ΠΡΟΣΒΑΣΗΣ  ΠΑΓΚΥΠΡΙΕΣ ΕΞΕΤΑΣΕΙΣ 2025  </vt:lpstr>
      <vt:lpstr>ΛΥΚΕΙΟ</vt:lpstr>
      <vt:lpstr>ΚΑΤΗΓΟΡΙΕΣ ΜΑΘΗΜΑΤΩΝ ΚΑΙ ΠΕΡΙΟΔΟΙ ΔΙΔΑΣΚΑΛΙΑΣ ΑΝΑ ΤΑΞΗ ΣΤΟ ΛΥΚΕΙΟ </vt:lpstr>
      <vt:lpstr>ΜΑΘΗΜΑΤΑ ΚΟΙΝΟΥ ΚΟΡΜΟΥ ΑΝΑ ΤΑΞΗ ΣΤΟ ΛΥΚΕΙΟ</vt:lpstr>
      <vt:lpstr> ΩΡΟΛΟΓΙΟ ΠΡΟΓΡΑΜΜΑ Α’ ΛΥΚΕΙΟΥ ΚΟΙΝΟΣ ΚΟΡΜΟΣ (υποχρεωτικά) και ΕΠΙΛΕΓΟΜΕΝΑ (Ομάδες Μαθημάτων Προσανατολισμού) </vt:lpstr>
      <vt:lpstr>ΟΜΑΔΕΣ ΜΑΘΗΜΑΤΩΝ ΠΠΡΟΣΑΝΑΤΟΛΙΣΜΟΥ (ΟΜΠ)</vt:lpstr>
      <vt:lpstr>ΕΠΙΛΟΓΗ ΜΙΑΣ ΟΜΑΔΑΣ ΜΑΘΗΜΑΤΩΝ ΠΡΟΣΑΝΑΤΟΛΙΣΜΟΥ(ΟΜΠ)</vt:lpstr>
      <vt:lpstr>ΕΞΕΤΑΖΟΜΕΝΑ ΜΑΘΗΜΑΤΑ Α’ ΛΥΚΕΙΟΥ</vt:lpstr>
      <vt:lpstr>PowerPoint Presentation</vt:lpstr>
      <vt:lpstr>PowerPoint Presentation</vt:lpstr>
      <vt:lpstr>ΟΜΠ ΚΑΙ ΚΑΤΕΥΘΥΝΣΕΙΣ Β’ ΚΑΙ Γ’ ΛΥΚΕΙΟΥ</vt:lpstr>
      <vt:lpstr>  ΚΑΤΕΥΘΥΝΣΕΙΣ, ΥΠΟΧΡΕΩΤΙΚΑ ΚΑΙ ΕΠΙΛΕΓΟΜΕΝΑ ΜΑΘΗΜΑΤΑ Β’ ΚΑΙ Γ’ ΛΥΚΕΙΟΥ </vt:lpstr>
      <vt:lpstr>Κ1 – ΚΑΤΕΥΘΥΝΣΗ ΚΛΑΣΙΚΩΝ ΚΑΙ ΑΝΘΡΩΠΙΣΤΙΚΩΝ ΣΠΟΥΔΩΝ</vt:lpstr>
      <vt:lpstr>Κ2 – ΚΑΤΕΥΘΥΝΣΗ ΞΕΝΩΝ ΓΛΩΣΣΩΝ ΚΑΙ ΑΝΘΡΩΠΙΣΤΙΚΩΝ ΣΠΟΥΔΩΝ</vt:lpstr>
      <vt:lpstr>ΚΑΤΕΥΘΥΝΣΕΙΣ ΚΑΙ ΕΝΔΕΙΚΤΙΚΕΣ ΣΠΟΥΔΕΣ</vt:lpstr>
      <vt:lpstr>Κ3 – ΚΑΤΕΥΘΥΝΣΗ ΘΕΤΙΚΩΝ ΕΠΙΣΤΗΜΩΝ/ΒΙΟΕΠΙΣΤΗΜΩΝ/ΠΛΗΡΟΦΟΡΙΚΗΣ/ΤΕΧΝΟΛΟΓΙΑΣ</vt:lpstr>
      <vt:lpstr>ΚΑΤΕΥΘΥΝΣΗ ΚΑΙ ΕΝΔΕΙΚΤΙΚΕΣ ΣΠΟΥΔΕΣ</vt:lpstr>
      <vt:lpstr>Κ4 – ΚΑΤΕΥΘΥΝΣΗ ΟΙΚΟΝΟΜΙΚΩΝ ΕΠΙΣΤΗΜΩΝ</vt:lpstr>
      <vt:lpstr>ΚΑΤΕΥΘΥΝΣΗ ΚΑΙ ΕΝΔΕΙΚΤΙΚΕΣ ΣΠΟΥΔΕΣ</vt:lpstr>
      <vt:lpstr>Κ5 – ΚΑΤΕΥΘΥΝΣΗ ΕΜΠΟΡΙΟΥ ΚΑΙ ΥΠΗΡΕΣΙΩΝ</vt:lpstr>
      <vt:lpstr>ΚΑΤΕΥΘΥΝΣΗ ΚΑΙ ΕΝΔΕΙΚΤΙΚΕΣ ΣΠΟΥΔΕΣ</vt:lpstr>
      <vt:lpstr>Κ6 – ΚΑΤΕΥΘΥΝΣΗ ΚΑΛΩΝ ΤΕΧΝΩΝ</vt:lpstr>
      <vt:lpstr>ΚΑΤΕΥΘΥΝΣΗ ΚΑΙ ΕΝΔΕΙΚΤΙΚΕΣ ΣΠΟΥΔΕΣ</vt:lpstr>
      <vt:lpstr>ΕΝΔΕΙΚΤΙΚΕΣ ΣΠΟΥΔΕΣ ΑΠΟ ΟΛΕΣ ΤΙΣ ΚΑΤΕΥΘΥΝΣΕΙΣ (ανάλογα με τα μαθήματα επιλογής στη Β΄ και Γ΄ Λυκείου)</vt:lpstr>
      <vt:lpstr>ΕΞΕΤΑΖΟΜΕΝΑ ΜΑΘΗΜΑΤΑ  Β΄ ΚΑΙ Γ΄ ΛΥΚΕΙΟΥ </vt:lpstr>
      <vt:lpstr>ΕΞΕΤΑΣΕΙΣ ΜΕΤΑΤΑΞΗΣ</vt:lpstr>
      <vt:lpstr>PowerPoint Presentation</vt:lpstr>
      <vt:lpstr>ΚΑΤΑΛΗΚΤΙΚΑ ΜΕ ΣΥΝΟΠΤΙΚΗ ΑΠΕΙΚΟΝΙΣΗ:   Η επιλογή Λυκείου ή ΤΕΣΕΚ σε αλληλουχία με τα Επιστημονικά Πεδία και τα Πλαίσια Πρόσβασης</vt:lpstr>
      <vt:lpstr>ΣΥΣΤΗΜΑ ΜΑΘΗΤΕΙΑΣ ΕΠΑΓΓΕΛΜΑΤΙΚΗΣ ΕΚΠΑΙΔΕΥΣΗΣ ΚΑΙ ΚΑΤΑΡΤΙΣΗΣ</vt:lpstr>
      <vt:lpstr>Μεταλυκειακά Ινστιτούτα Επαγγελματικής Εκπαίδευσης και Κατάρτισης (M.I.E.E.K.)</vt:lpstr>
      <vt:lpstr>ΕΣΠΕΡΙΝΑ ΣΧΟΛΕΙΑ  (ΓΥΜΝΑΣΙΟ- ΛΥΚΕΙΟ ΚΑΙ ΕΣΠΕΡΙΝΗ ΣΧΟΛΗ ΤΕΧΝΙΚΗΣ ΚΑΙ ΕΠΑΓΓΕΛΜΑΤΙΚΗΣ ΕΚΠΑΙΔΕΥΣΗΣ)</vt:lpstr>
      <vt:lpstr>Υποτροφίες</vt:lpstr>
      <vt:lpstr> ΤΡΙΤΟΒΑΘΜΙΑ ΕΚΠΑΙΔΕΥΣΗ ΣΕ ΑΛΛΕΣ ΧΩΡΕΣ </vt:lpstr>
      <vt:lpstr>ΣΠΟΥΔΕΣ ΣΤΟ ΕΞΩΤΕΡΙΚΟ – ΓΕΝΙΚΕΣ ΠΛΗΡΟΦΟΡΙΕΣ</vt:lpstr>
      <vt:lpstr>ΣΠΟΥΔΕΣ ΣΤΟ ΕΞΩΤΕΡΙΚΟ – ΓΕΝΙΚΕΣ ΠΛΗΡΟΦΟΡΙΕΣ</vt:lpstr>
      <vt:lpstr>ΣΠΟΥΔΕΣ ΣΤΟ ΕΞΩΤΕΡΙΚΟ – ΓΕΝΙΚΕΣ ΠΛΗΡΟΦΟΡΙΕΣ</vt:lpstr>
      <vt:lpstr>ΚΕΦΑΛΑΙΟ Β΄   ΠΛΗΡΟΦΟΡΗΣΗ</vt:lpstr>
      <vt:lpstr>PowerPoint Presentation</vt:lpstr>
      <vt:lpstr>PowerPoint Presentation</vt:lpstr>
      <vt:lpstr>PowerPoint Presentation</vt:lpstr>
      <vt:lpstr>Φορείς / «Εργαλεία» που συνδέονται με την Αγορά Εργασίας – Κοινωνία των επαγγελμάτων</vt:lpstr>
      <vt:lpstr>ΚΕΦΑΛΑΙΟ Β΄   ΠΛΗΡΟΦΟΡΗΣΗ</vt:lpstr>
      <vt:lpstr>ΔΡΑΣΕΙΣ  ΤΗΣ ΥΣΕΑ ΚΑΙ ΑΛΛΩΝ ΦΟΡΕΩΝ ΓΙΑ ΕΞΟΙΚΕΙΩΣΗ ΤΩΝ ΜΑΘΗΤΩΝ ΜΕ ΤΗΝ ΑΓΟΡΑ ΕΡΓΑΣΙΑΣ/ ΚΟΙΝΩΝΙΑ  ΤΩΝ ΕΠΑΓΓΕΛΜΑΤΩΝ</vt:lpstr>
      <vt:lpstr>PowerPoint Presentation</vt:lpstr>
      <vt:lpstr>ΚΕΦΑΛΑΙΟ Γ΄  ΛΗΨΗ ΑΠΟΦΑΣΗΣ</vt:lpstr>
      <vt:lpstr>ΛΗΨΗ   ΑΠΟΦΑΣΗΣ Μεταβάσεις - Αλλαγή Ρόλων- Λήψη αποφάσεων</vt:lpstr>
      <vt:lpstr>ΥΠΟΔΕΙΞΗ:</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Vasiliki Loizou</dc:creator>
  <cp:lastModifiedBy>User</cp:lastModifiedBy>
  <cp:revision>66</cp:revision>
  <cp:lastPrinted>2023-10-29T13:37:56Z</cp:lastPrinted>
  <dcterms:created xsi:type="dcterms:W3CDTF">2023-09-27T11:08:54Z</dcterms:created>
  <dcterms:modified xsi:type="dcterms:W3CDTF">2024-11-19T16:01:22Z</dcterms:modified>
</cp:coreProperties>
</file>